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7" d="100"/>
          <a:sy n="107" d="100"/>
        </p:scale>
        <p:origin x="84"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5/26/2023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36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5/26/2023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506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5/26/2023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869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5/26/2023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866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5/26/2023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471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5/26/2023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5/26/2023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08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5/26/2023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890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5/26/2023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1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5/26/2023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46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5/26/2023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76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5/26/2023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59708823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7"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forms/d/e/1FAIpQLSeZayFwFeDBg33EHD_dfYVA1mLAJDqf0jEphTtsYL_s3GEhyg/viewfor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A colorful light bulb with business icons">
            <a:extLst>
              <a:ext uri="{FF2B5EF4-FFF2-40B4-BE49-F238E27FC236}">
                <a16:creationId xmlns:a16="http://schemas.microsoft.com/office/drawing/2014/main" id="{52F28F78-161A-43AC-360B-7616162D8787}"/>
              </a:ext>
            </a:extLst>
          </p:cNvPr>
          <p:cNvPicPr>
            <a:picLocks noChangeAspect="1"/>
          </p:cNvPicPr>
          <p:nvPr/>
        </p:nvPicPr>
        <p:blipFill rotWithShape="1">
          <a:blip r:embed="rId2">
            <a:duotone>
              <a:schemeClr val="accent1">
                <a:shade val="45000"/>
                <a:satMod val="135000"/>
              </a:schemeClr>
              <a:prstClr val="white"/>
            </a:duotone>
            <a:alphaModFix amt="35000"/>
          </a:blip>
          <a:srcRect t="11465" b="8178"/>
          <a:stretch/>
        </p:blipFill>
        <p:spPr>
          <a:xfrm>
            <a:off x="20" y="-8877"/>
            <a:ext cx="12191980" cy="6858000"/>
          </a:xfrm>
          <a:prstGeom prst="rect">
            <a:avLst/>
          </a:prstGeom>
        </p:spPr>
      </p:pic>
      <p:sp>
        <p:nvSpPr>
          <p:cNvPr id="2" name="Title 1">
            <a:extLst>
              <a:ext uri="{FF2B5EF4-FFF2-40B4-BE49-F238E27FC236}">
                <a16:creationId xmlns:a16="http://schemas.microsoft.com/office/drawing/2014/main" id="{5FF47280-148A-C0B3-5412-94A4C5A68E43}"/>
              </a:ext>
            </a:extLst>
          </p:cNvPr>
          <p:cNvSpPr>
            <a:spLocks noGrp="1"/>
          </p:cNvSpPr>
          <p:nvPr>
            <p:ph type="ctrTitle"/>
          </p:nvPr>
        </p:nvSpPr>
        <p:spPr>
          <a:xfrm>
            <a:off x="3880430" y="583345"/>
            <a:ext cx="7160357" cy="4164820"/>
          </a:xfrm>
        </p:spPr>
        <p:txBody>
          <a:bodyPr anchor="t">
            <a:normAutofit/>
          </a:bodyPr>
          <a:lstStyle/>
          <a:p>
            <a:pPr algn="r"/>
            <a:r>
              <a:rPr lang="en-US" sz="3200" dirty="0">
                <a:solidFill>
                  <a:srgbClr val="FFFFFF"/>
                </a:solidFill>
              </a:rPr>
              <a:t>Petroleum Company System</a:t>
            </a:r>
            <a:br>
              <a:rPr lang="en-US" sz="7200" dirty="0">
                <a:solidFill>
                  <a:srgbClr val="FFFFFF"/>
                </a:solidFill>
              </a:rPr>
            </a:br>
            <a:r>
              <a:rPr lang="en-US" sz="5400" dirty="0">
                <a:solidFill>
                  <a:srgbClr val="FFFFFF"/>
                </a:solidFill>
              </a:rPr>
              <a:t>Survey Report</a:t>
            </a:r>
            <a:endParaRPr lang="en-US" sz="7200" dirty="0">
              <a:solidFill>
                <a:srgbClr val="FFFFFF"/>
              </a:solidFill>
            </a:endParaRPr>
          </a:p>
        </p:txBody>
      </p:sp>
      <p:sp>
        <p:nvSpPr>
          <p:cNvPr id="3" name="Subtitle 2">
            <a:extLst>
              <a:ext uri="{FF2B5EF4-FFF2-40B4-BE49-F238E27FC236}">
                <a16:creationId xmlns:a16="http://schemas.microsoft.com/office/drawing/2014/main" id="{29703FD0-4E6C-0F38-ADBB-7DB46A67A4B6}"/>
              </a:ext>
            </a:extLst>
          </p:cNvPr>
          <p:cNvSpPr>
            <a:spLocks noGrp="1"/>
          </p:cNvSpPr>
          <p:nvPr>
            <p:ph type="subTitle" idx="1"/>
          </p:nvPr>
        </p:nvSpPr>
        <p:spPr>
          <a:xfrm>
            <a:off x="1208228" y="5972174"/>
            <a:ext cx="8578699" cy="504825"/>
          </a:xfrm>
        </p:spPr>
        <p:txBody>
          <a:bodyPr>
            <a:normAutofit/>
          </a:bodyPr>
          <a:lstStyle/>
          <a:p>
            <a:endParaRPr lang="en-US" sz="2000" dirty="0">
              <a:solidFill>
                <a:srgbClr val="FFFFFF"/>
              </a:solidFill>
            </a:endParaRPr>
          </a:p>
        </p:txBody>
      </p:sp>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5" name="TextBox 4">
            <a:extLst>
              <a:ext uri="{FF2B5EF4-FFF2-40B4-BE49-F238E27FC236}">
                <a16:creationId xmlns:a16="http://schemas.microsoft.com/office/drawing/2014/main" id="{C13E24B3-62D3-1EA6-383D-7493827EBF6D}"/>
              </a:ext>
            </a:extLst>
          </p:cNvPr>
          <p:cNvSpPr txBox="1"/>
          <p:nvPr/>
        </p:nvSpPr>
        <p:spPr>
          <a:xfrm>
            <a:off x="1282535" y="3669475"/>
            <a:ext cx="9154494" cy="2246769"/>
          </a:xfrm>
          <a:prstGeom prst="rect">
            <a:avLst/>
          </a:prstGeom>
          <a:noFill/>
        </p:spPr>
        <p:txBody>
          <a:bodyPr wrap="none" rtlCol="0">
            <a:spAutoFit/>
          </a:bodyPr>
          <a:lstStyle/>
          <a:p>
            <a:r>
              <a:rPr lang="en-US" sz="2800" b="1" dirty="0">
                <a:solidFill>
                  <a:schemeClr val="bg1"/>
                </a:solidFill>
              </a:rPr>
              <a:t>Ali Ehab Ali Hassan 					21100800</a:t>
            </a:r>
          </a:p>
          <a:p>
            <a:r>
              <a:rPr lang="en-US" sz="2800" b="1" dirty="0">
                <a:solidFill>
                  <a:schemeClr val="bg1"/>
                </a:solidFill>
              </a:rPr>
              <a:t>Mohamed Ashraf Rabie 				21100854</a:t>
            </a:r>
          </a:p>
          <a:p>
            <a:r>
              <a:rPr lang="en-US" sz="2800" b="1" i="0" dirty="0">
                <a:solidFill>
                  <a:schemeClr val="bg1"/>
                </a:solidFill>
                <a:effectLst/>
                <a:latin typeface="Arial" panose="020B0604020202020204" pitchFamily="34" charset="0"/>
              </a:rPr>
              <a:t>Ramez Mohamed </a:t>
            </a:r>
            <a:r>
              <a:rPr lang="en-US" sz="2800" b="1" i="0" dirty="0" err="1">
                <a:solidFill>
                  <a:schemeClr val="bg1"/>
                </a:solidFill>
                <a:effectLst/>
                <a:latin typeface="Arial" panose="020B0604020202020204" pitchFamily="34" charset="0"/>
              </a:rPr>
              <a:t>Fathi</a:t>
            </a:r>
            <a:r>
              <a:rPr lang="en-US" sz="2800" b="1" i="0" dirty="0">
                <a:solidFill>
                  <a:schemeClr val="bg1"/>
                </a:solidFill>
                <a:effectLst/>
                <a:latin typeface="Arial" panose="020B0604020202020204" pitchFamily="34" charset="0"/>
              </a:rPr>
              <a:t> Ahmed			21100793</a:t>
            </a:r>
          </a:p>
          <a:p>
            <a:r>
              <a:rPr lang="en-US" sz="2800" b="1" i="0" dirty="0">
                <a:solidFill>
                  <a:schemeClr val="bg1"/>
                </a:solidFill>
                <a:effectLst/>
                <a:latin typeface="Arial" panose="020B0604020202020204" pitchFamily="34" charset="0"/>
              </a:rPr>
              <a:t>Youssef Khaled </a:t>
            </a:r>
            <a:r>
              <a:rPr lang="en-US" sz="2800" b="1" i="0" dirty="0" err="1">
                <a:solidFill>
                  <a:schemeClr val="bg1"/>
                </a:solidFill>
                <a:effectLst/>
                <a:latin typeface="Arial" panose="020B0604020202020204" pitchFamily="34" charset="0"/>
              </a:rPr>
              <a:t>Abdelsalam</a:t>
            </a:r>
            <a:r>
              <a:rPr lang="en-US" sz="2800" b="1" i="0" dirty="0">
                <a:solidFill>
                  <a:schemeClr val="bg1"/>
                </a:solidFill>
                <a:effectLst/>
                <a:latin typeface="Arial" panose="020B0604020202020204" pitchFamily="34" charset="0"/>
              </a:rPr>
              <a:t> Mohamed	21100865</a:t>
            </a:r>
          </a:p>
          <a:p>
            <a:r>
              <a:rPr lang="en-US" sz="2800" b="1" i="0" dirty="0">
                <a:solidFill>
                  <a:schemeClr val="bg1"/>
                </a:solidFill>
                <a:effectLst/>
                <a:latin typeface="Arial" panose="020B0604020202020204" pitchFamily="34" charset="0"/>
              </a:rPr>
              <a:t>Mohamed Ashraf Mahmoud Mohamed	21100873</a:t>
            </a:r>
            <a:endParaRPr lang="en-US" sz="2800" b="1" dirty="0">
              <a:solidFill>
                <a:schemeClr val="bg1"/>
              </a:solidFill>
            </a:endParaRPr>
          </a:p>
        </p:txBody>
      </p:sp>
    </p:spTree>
    <p:extLst>
      <p:ext uri="{BB962C8B-B14F-4D97-AF65-F5344CB8AC3E}">
        <p14:creationId xmlns:p14="http://schemas.microsoft.com/office/powerpoint/2010/main" val="1115660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rms response chart. Question title: How important is it to display The Working Hours, Fines, salary date and incentives and Final payment in your company system's account?&#10;&#10;ما مدى أهمية عرض ساعات العمل والغرامات وتاريخ الراتب والحوافز والدفعة النهائية في حساب نظام شركتك؟. Number of responses: 32 responses.">
            <a:extLst>
              <a:ext uri="{FF2B5EF4-FFF2-40B4-BE49-F238E27FC236}">
                <a16:creationId xmlns:a16="http://schemas.microsoft.com/office/drawing/2014/main" id="{ECDC9CBD-2596-51B5-AE6A-65234924CA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7C75E4-9C0F-CB27-2906-D1610FD68B07}"/>
              </a:ext>
            </a:extLst>
          </p:cNvPr>
          <p:cNvSpPr txBox="1"/>
          <p:nvPr/>
        </p:nvSpPr>
        <p:spPr>
          <a:xfrm>
            <a:off x="1292490" y="791666"/>
            <a:ext cx="2063385" cy="461665"/>
          </a:xfrm>
          <a:prstGeom prst="rect">
            <a:avLst/>
          </a:prstGeom>
          <a:noFill/>
        </p:spPr>
        <p:txBody>
          <a:bodyPr wrap="none" rtlCol="0">
            <a:spAutoFit/>
          </a:bodyPr>
          <a:lstStyle/>
          <a:p>
            <a:r>
              <a:rPr lang="en-US" sz="2400" b="1" dirty="0"/>
              <a:t>Engineer: Q1</a:t>
            </a:r>
          </a:p>
        </p:txBody>
      </p:sp>
      <p:sp>
        <p:nvSpPr>
          <p:cNvPr id="5" name="TextBox 4">
            <a:extLst>
              <a:ext uri="{FF2B5EF4-FFF2-40B4-BE49-F238E27FC236}">
                <a16:creationId xmlns:a16="http://schemas.microsoft.com/office/drawing/2014/main" id="{A1A1D63E-0359-D162-3635-CFC2BDDCD114}"/>
              </a:ext>
            </a:extLst>
          </p:cNvPr>
          <p:cNvSpPr txBox="1"/>
          <p:nvPr/>
        </p:nvSpPr>
        <p:spPr>
          <a:xfrm>
            <a:off x="1292490" y="5604669"/>
            <a:ext cx="9977193" cy="923330"/>
          </a:xfrm>
          <a:prstGeom prst="rect">
            <a:avLst/>
          </a:prstGeom>
          <a:noFill/>
        </p:spPr>
        <p:txBody>
          <a:bodyPr wrap="square" rtlCol="0">
            <a:spAutoFit/>
          </a:bodyPr>
          <a:lstStyle/>
          <a:p>
            <a:r>
              <a:rPr lang="en-US" dirty="0"/>
              <a:t>With 60% choosing 5, and with the lowest chosen rating being 3. it indicates the importance of this functionality as it allows the Engineers to easily track their salary. </a:t>
            </a:r>
          </a:p>
          <a:p>
            <a:endParaRPr lang="en-US" dirty="0"/>
          </a:p>
        </p:txBody>
      </p:sp>
    </p:spTree>
    <p:extLst>
      <p:ext uri="{BB962C8B-B14F-4D97-AF65-F5344CB8AC3E}">
        <p14:creationId xmlns:p14="http://schemas.microsoft.com/office/powerpoint/2010/main" val="1501286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rms response chart. Question title: How important it is to have day off request option &quot; The request takes the requested date for the day off and a reason &quot;?&#10;&#10;ما مدى أهمية أن يكون لديك خيار طلب يوم عطلة &quot; يأخذ الطلب التاريخ المطلوب ليوم العطلة والسبب &quot;؟. Number of responses: 32 responses.">
            <a:extLst>
              <a:ext uri="{FF2B5EF4-FFF2-40B4-BE49-F238E27FC236}">
                <a16:creationId xmlns:a16="http://schemas.microsoft.com/office/drawing/2014/main" id="{DE638212-3828-8E8D-A329-967601B910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0916D9-A9D3-A839-BBB1-049E871A1BD2}"/>
              </a:ext>
            </a:extLst>
          </p:cNvPr>
          <p:cNvSpPr txBox="1"/>
          <p:nvPr/>
        </p:nvSpPr>
        <p:spPr>
          <a:xfrm>
            <a:off x="1292490" y="791666"/>
            <a:ext cx="2063385" cy="461665"/>
          </a:xfrm>
          <a:prstGeom prst="rect">
            <a:avLst/>
          </a:prstGeom>
          <a:noFill/>
        </p:spPr>
        <p:txBody>
          <a:bodyPr wrap="none" rtlCol="0">
            <a:spAutoFit/>
          </a:bodyPr>
          <a:lstStyle/>
          <a:p>
            <a:r>
              <a:rPr lang="en-US" sz="2400" b="1" dirty="0"/>
              <a:t>Engineer: Q2</a:t>
            </a:r>
          </a:p>
        </p:txBody>
      </p:sp>
      <p:sp>
        <p:nvSpPr>
          <p:cNvPr id="5" name="TextBox 4">
            <a:extLst>
              <a:ext uri="{FF2B5EF4-FFF2-40B4-BE49-F238E27FC236}">
                <a16:creationId xmlns:a16="http://schemas.microsoft.com/office/drawing/2014/main" id="{C67B1972-5C42-0B0B-48DA-C22F8739B09D}"/>
              </a:ext>
            </a:extLst>
          </p:cNvPr>
          <p:cNvSpPr txBox="1"/>
          <p:nvPr/>
        </p:nvSpPr>
        <p:spPr>
          <a:xfrm>
            <a:off x="1292490" y="5604669"/>
            <a:ext cx="9983131" cy="1200329"/>
          </a:xfrm>
          <a:prstGeom prst="rect">
            <a:avLst/>
          </a:prstGeom>
          <a:noFill/>
        </p:spPr>
        <p:txBody>
          <a:bodyPr wrap="square" rtlCol="0">
            <a:spAutoFit/>
          </a:bodyPr>
          <a:lstStyle/>
          <a:p>
            <a:r>
              <a:rPr lang="en-US" dirty="0"/>
              <a:t>With the most common answer at 56% being 5. it indicates that the option to easily and remotely ask for a day off request is a quality-of-life option that most HR Employees desire as it removes the embarrassment of going to your superior and asking for a day off.</a:t>
            </a:r>
          </a:p>
          <a:p>
            <a:endParaRPr lang="en-US" dirty="0"/>
          </a:p>
        </p:txBody>
      </p:sp>
    </p:spTree>
    <p:extLst>
      <p:ext uri="{BB962C8B-B14F-4D97-AF65-F5344CB8AC3E}">
        <p14:creationId xmlns:p14="http://schemas.microsoft.com/office/powerpoint/2010/main" val="1779250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orms response chart. Question title: How Important it is to Have Schedule Contain &quot;Shift Start time, Shift End time and Shift Location&quot;?&#10;&#10;ما مدى أهمية أن يحتوي الجدول الزمني على &quot;وقت بدء التحول ووقت انتهاء التحول وموقع التحول&quot;؟. Number of responses: 32 responses.">
            <a:extLst>
              <a:ext uri="{FF2B5EF4-FFF2-40B4-BE49-F238E27FC236}">
                <a16:creationId xmlns:a16="http://schemas.microsoft.com/office/drawing/2014/main" id="{5049880F-8FDD-FA87-787B-1F641064FF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75BFD9-79F9-115A-2251-26563C26F790}"/>
              </a:ext>
            </a:extLst>
          </p:cNvPr>
          <p:cNvSpPr txBox="1"/>
          <p:nvPr/>
        </p:nvSpPr>
        <p:spPr>
          <a:xfrm>
            <a:off x="1292490" y="5604669"/>
            <a:ext cx="9956440" cy="1477328"/>
          </a:xfrm>
          <a:prstGeom prst="rect">
            <a:avLst/>
          </a:prstGeom>
          <a:noFill/>
        </p:spPr>
        <p:txBody>
          <a:bodyPr wrap="square" rtlCol="0">
            <a:spAutoFit/>
          </a:bodyPr>
          <a:lstStyle/>
          <a:p>
            <a:r>
              <a:rPr lang="en-US" dirty="0"/>
              <a:t>With an overwhelmingly positive response only containing 4 and 5. it indicates the impotent of this feature as it is the main purpose of this system (Making it easier for the employees to track their Schedule).</a:t>
            </a:r>
          </a:p>
          <a:p>
            <a:endParaRPr lang="en-US" dirty="0"/>
          </a:p>
          <a:p>
            <a:endParaRPr lang="en-US" dirty="0"/>
          </a:p>
        </p:txBody>
      </p:sp>
      <p:sp>
        <p:nvSpPr>
          <p:cNvPr id="5" name="TextBox 4">
            <a:extLst>
              <a:ext uri="{FF2B5EF4-FFF2-40B4-BE49-F238E27FC236}">
                <a16:creationId xmlns:a16="http://schemas.microsoft.com/office/drawing/2014/main" id="{43503FB1-E0AF-45DE-33E2-D97A17A7929E}"/>
              </a:ext>
            </a:extLst>
          </p:cNvPr>
          <p:cNvSpPr txBox="1"/>
          <p:nvPr/>
        </p:nvSpPr>
        <p:spPr>
          <a:xfrm>
            <a:off x="1292490" y="791666"/>
            <a:ext cx="2063385" cy="461665"/>
          </a:xfrm>
          <a:prstGeom prst="rect">
            <a:avLst/>
          </a:prstGeom>
          <a:noFill/>
        </p:spPr>
        <p:txBody>
          <a:bodyPr wrap="none" rtlCol="0">
            <a:spAutoFit/>
          </a:bodyPr>
          <a:lstStyle/>
          <a:p>
            <a:r>
              <a:rPr lang="en-US" sz="2400" b="1" dirty="0"/>
              <a:t>Engineer: Q3</a:t>
            </a:r>
          </a:p>
        </p:txBody>
      </p:sp>
    </p:spTree>
    <p:extLst>
      <p:ext uri="{BB962C8B-B14F-4D97-AF65-F5344CB8AC3E}">
        <p14:creationId xmlns:p14="http://schemas.microsoft.com/office/powerpoint/2010/main" val="3153050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orms response chart. Question title: How Important it is to have a section for reports to upload your new reports and see your old reports?&#10;&#10;ما مدى أهمية وجود قسم للتقارير لتحميل تقاريرك الجديدة والاطلاع على سجل التقارير الخاصه بك؟. Number of responses: 32 responses.">
            <a:extLst>
              <a:ext uri="{FF2B5EF4-FFF2-40B4-BE49-F238E27FC236}">
                <a16:creationId xmlns:a16="http://schemas.microsoft.com/office/drawing/2014/main" id="{F12E2965-0532-AEF2-2B73-2AAB2A2EEC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BAC6A3-2CBA-7EA0-2370-E9FB358F3C8B}"/>
              </a:ext>
            </a:extLst>
          </p:cNvPr>
          <p:cNvSpPr txBox="1"/>
          <p:nvPr/>
        </p:nvSpPr>
        <p:spPr>
          <a:xfrm>
            <a:off x="1292490" y="791666"/>
            <a:ext cx="2063385" cy="461665"/>
          </a:xfrm>
          <a:prstGeom prst="rect">
            <a:avLst/>
          </a:prstGeom>
          <a:noFill/>
        </p:spPr>
        <p:txBody>
          <a:bodyPr wrap="none" rtlCol="0">
            <a:spAutoFit/>
          </a:bodyPr>
          <a:lstStyle/>
          <a:p>
            <a:r>
              <a:rPr lang="en-US" sz="2400" b="1" dirty="0"/>
              <a:t>Engineer: Q4</a:t>
            </a:r>
          </a:p>
        </p:txBody>
      </p:sp>
      <p:sp>
        <p:nvSpPr>
          <p:cNvPr id="5" name="TextBox 4">
            <a:extLst>
              <a:ext uri="{FF2B5EF4-FFF2-40B4-BE49-F238E27FC236}">
                <a16:creationId xmlns:a16="http://schemas.microsoft.com/office/drawing/2014/main" id="{E4D2A0C4-EECC-0582-6BCF-8C45D676EDB9}"/>
              </a:ext>
            </a:extLst>
          </p:cNvPr>
          <p:cNvSpPr txBox="1"/>
          <p:nvPr/>
        </p:nvSpPr>
        <p:spPr>
          <a:xfrm>
            <a:off x="1292490" y="5604669"/>
            <a:ext cx="10187798" cy="1200329"/>
          </a:xfrm>
          <a:prstGeom prst="rect">
            <a:avLst/>
          </a:prstGeom>
          <a:noFill/>
        </p:spPr>
        <p:txBody>
          <a:bodyPr wrap="square" rtlCol="0">
            <a:spAutoFit/>
          </a:bodyPr>
          <a:lstStyle/>
          <a:p>
            <a:r>
              <a:rPr lang="en-US" dirty="0"/>
              <a:t>With most people in favor of this feature it seams that there are some who are not in favor of it probably due to their skepticisms of the security of the data due to its importance or the hassle of turning the reports into required formats and uploading them on the system.</a:t>
            </a:r>
          </a:p>
          <a:p>
            <a:endParaRPr lang="en-US" dirty="0"/>
          </a:p>
        </p:txBody>
      </p:sp>
    </p:spTree>
    <p:extLst>
      <p:ext uri="{BB962C8B-B14F-4D97-AF65-F5344CB8AC3E}">
        <p14:creationId xmlns:p14="http://schemas.microsoft.com/office/powerpoint/2010/main" val="3362958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orms response chart. Question title: How important it is to you as an Engineer to have option to display the progress of tasks you have?&#10;&#10;ما مدى أهمية أن يكون لديك كمهندس خيار لعرض تقدم المهام التي لديك؟&#10;. Number of responses: 32 responses.">
            <a:extLst>
              <a:ext uri="{FF2B5EF4-FFF2-40B4-BE49-F238E27FC236}">
                <a16:creationId xmlns:a16="http://schemas.microsoft.com/office/drawing/2014/main" id="{76BCE9F9-700F-F126-ED87-1A552F3251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B3E400-04DD-D617-4484-99F45C24D62B}"/>
              </a:ext>
            </a:extLst>
          </p:cNvPr>
          <p:cNvSpPr txBox="1"/>
          <p:nvPr/>
        </p:nvSpPr>
        <p:spPr>
          <a:xfrm>
            <a:off x="1292490" y="791666"/>
            <a:ext cx="2063385" cy="461665"/>
          </a:xfrm>
          <a:prstGeom prst="rect">
            <a:avLst/>
          </a:prstGeom>
          <a:noFill/>
        </p:spPr>
        <p:txBody>
          <a:bodyPr wrap="none" rtlCol="0">
            <a:spAutoFit/>
          </a:bodyPr>
          <a:lstStyle/>
          <a:p>
            <a:r>
              <a:rPr lang="en-US" sz="2400" b="1" dirty="0"/>
              <a:t>Engineer: Q5</a:t>
            </a:r>
          </a:p>
        </p:txBody>
      </p:sp>
      <p:sp>
        <p:nvSpPr>
          <p:cNvPr id="5" name="TextBox 4">
            <a:extLst>
              <a:ext uri="{FF2B5EF4-FFF2-40B4-BE49-F238E27FC236}">
                <a16:creationId xmlns:a16="http://schemas.microsoft.com/office/drawing/2014/main" id="{1A8964BD-1629-1474-69C8-3CAE54F1D4F4}"/>
              </a:ext>
            </a:extLst>
          </p:cNvPr>
          <p:cNvSpPr txBox="1"/>
          <p:nvPr/>
        </p:nvSpPr>
        <p:spPr>
          <a:xfrm>
            <a:off x="1292490" y="5604669"/>
            <a:ext cx="9195401" cy="923330"/>
          </a:xfrm>
          <a:prstGeom prst="rect">
            <a:avLst/>
          </a:prstGeom>
          <a:noFill/>
        </p:spPr>
        <p:txBody>
          <a:bodyPr wrap="square" rtlCol="0">
            <a:spAutoFit/>
          </a:bodyPr>
          <a:lstStyle/>
          <a:p>
            <a:r>
              <a:rPr lang="en-US" dirty="0"/>
              <a:t>With a majority vote of 60% in favor of this functionality. Displays the importance of this functionality as it will help the Engineers to display their progress in each task they were assigned.</a:t>
            </a:r>
          </a:p>
        </p:txBody>
      </p:sp>
    </p:spTree>
    <p:extLst>
      <p:ext uri="{BB962C8B-B14F-4D97-AF65-F5344CB8AC3E}">
        <p14:creationId xmlns:p14="http://schemas.microsoft.com/office/powerpoint/2010/main" val="222502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orms response chart. Question title: How important it is to you as an Engineer to have option to display the employees working on the tasks?&#10;&#10;ما مدى أهمية أن يكون لديك كمهندس خيار لعرض الموظفين الذين يعملون على المهام؟&#10;. Number of responses: 32 responses.">
            <a:extLst>
              <a:ext uri="{FF2B5EF4-FFF2-40B4-BE49-F238E27FC236}">
                <a16:creationId xmlns:a16="http://schemas.microsoft.com/office/drawing/2014/main" id="{6D280515-E477-76B0-8D27-7494B73AC8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65376C-4312-ABA3-5681-18D197041022}"/>
              </a:ext>
            </a:extLst>
          </p:cNvPr>
          <p:cNvSpPr txBox="1"/>
          <p:nvPr/>
        </p:nvSpPr>
        <p:spPr>
          <a:xfrm>
            <a:off x="1292490" y="791666"/>
            <a:ext cx="2063385" cy="461665"/>
          </a:xfrm>
          <a:prstGeom prst="rect">
            <a:avLst/>
          </a:prstGeom>
          <a:noFill/>
        </p:spPr>
        <p:txBody>
          <a:bodyPr wrap="none" rtlCol="0">
            <a:spAutoFit/>
          </a:bodyPr>
          <a:lstStyle/>
          <a:p>
            <a:r>
              <a:rPr lang="en-US" sz="2400" b="1" dirty="0"/>
              <a:t>Engineer: Q6</a:t>
            </a:r>
          </a:p>
        </p:txBody>
      </p:sp>
      <p:sp>
        <p:nvSpPr>
          <p:cNvPr id="5" name="TextBox 4">
            <a:extLst>
              <a:ext uri="{FF2B5EF4-FFF2-40B4-BE49-F238E27FC236}">
                <a16:creationId xmlns:a16="http://schemas.microsoft.com/office/drawing/2014/main" id="{93E4B5F5-9408-2490-9A56-185CA12066A8}"/>
              </a:ext>
            </a:extLst>
          </p:cNvPr>
          <p:cNvSpPr txBox="1"/>
          <p:nvPr/>
        </p:nvSpPr>
        <p:spPr>
          <a:xfrm>
            <a:off x="1292490" y="5604669"/>
            <a:ext cx="9607020" cy="646331"/>
          </a:xfrm>
          <a:prstGeom prst="rect">
            <a:avLst/>
          </a:prstGeom>
          <a:noFill/>
        </p:spPr>
        <p:txBody>
          <a:bodyPr wrap="square" rtlCol="0">
            <a:spAutoFit/>
          </a:bodyPr>
          <a:lstStyle/>
          <a:p>
            <a:r>
              <a:rPr lang="en-US" dirty="0"/>
              <a:t>With the majority vote in favor of this function it displays the importance of this functionality as it will help the engineers manage the workers under them.</a:t>
            </a:r>
          </a:p>
        </p:txBody>
      </p:sp>
    </p:spTree>
    <p:extLst>
      <p:ext uri="{BB962C8B-B14F-4D97-AF65-F5344CB8AC3E}">
        <p14:creationId xmlns:p14="http://schemas.microsoft.com/office/powerpoint/2010/main" val="2801591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orms response chart. Question title: How important is it to you as an Engineer to have a list for tasks?&#10;&#10;ما مدى أهمية أن يكون لديك كمهندس قائمة بالمهام؟&#10;. Number of responses: 32 responses.">
            <a:extLst>
              <a:ext uri="{FF2B5EF4-FFF2-40B4-BE49-F238E27FC236}">
                <a16:creationId xmlns:a16="http://schemas.microsoft.com/office/drawing/2014/main" id="{441CE6EF-0E0F-26D2-F728-5E2A11C764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1DA065-875E-848D-A192-CC9F3AA7C549}"/>
              </a:ext>
            </a:extLst>
          </p:cNvPr>
          <p:cNvSpPr txBox="1"/>
          <p:nvPr/>
        </p:nvSpPr>
        <p:spPr>
          <a:xfrm>
            <a:off x="1292489" y="791666"/>
            <a:ext cx="2063385" cy="461665"/>
          </a:xfrm>
          <a:prstGeom prst="rect">
            <a:avLst/>
          </a:prstGeom>
          <a:noFill/>
        </p:spPr>
        <p:txBody>
          <a:bodyPr wrap="none" rtlCol="0">
            <a:spAutoFit/>
          </a:bodyPr>
          <a:lstStyle/>
          <a:p>
            <a:r>
              <a:rPr lang="en-US" sz="2400" b="1" dirty="0"/>
              <a:t>Engineer: Q7</a:t>
            </a:r>
          </a:p>
        </p:txBody>
      </p:sp>
      <p:sp>
        <p:nvSpPr>
          <p:cNvPr id="6" name="TextBox 5">
            <a:extLst>
              <a:ext uri="{FF2B5EF4-FFF2-40B4-BE49-F238E27FC236}">
                <a16:creationId xmlns:a16="http://schemas.microsoft.com/office/drawing/2014/main" id="{4431D375-879B-E273-76D6-69725C2D75AF}"/>
              </a:ext>
            </a:extLst>
          </p:cNvPr>
          <p:cNvSpPr txBox="1"/>
          <p:nvPr/>
        </p:nvSpPr>
        <p:spPr>
          <a:xfrm>
            <a:off x="1292489" y="5604669"/>
            <a:ext cx="9607019" cy="646331"/>
          </a:xfrm>
          <a:prstGeom prst="rect">
            <a:avLst/>
          </a:prstGeom>
          <a:noFill/>
        </p:spPr>
        <p:txBody>
          <a:bodyPr wrap="square" rtlCol="0">
            <a:spAutoFit/>
          </a:bodyPr>
          <a:lstStyle/>
          <a:p>
            <a:r>
              <a:rPr lang="en-US" dirty="0"/>
              <a:t>With most of the votes being in favor of this functionality it displays its importance as it will help the engineers to manage their tasks. </a:t>
            </a:r>
          </a:p>
        </p:txBody>
      </p:sp>
    </p:spTree>
    <p:extLst>
      <p:ext uri="{BB962C8B-B14F-4D97-AF65-F5344CB8AC3E}">
        <p14:creationId xmlns:p14="http://schemas.microsoft.com/office/powerpoint/2010/main" val="3158156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orms response chart. Question title: How Important it is to have Maintenance Request option &quot; The request Takes the required maintenance location and a reason for maintenance &quot;?&#10;&#10;ما مدى أهمية وجود خيار طلب الصيانة &quot;يأخذ الطلب موقع الصيانة المطلوب وسبب الصيانة&quot;؟. Number of responses: 32 responses.">
            <a:extLst>
              <a:ext uri="{FF2B5EF4-FFF2-40B4-BE49-F238E27FC236}">
                <a16:creationId xmlns:a16="http://schemas.microsoft.com/office/drawing/2014/main" id="{08192C27-BFF1-C86E-E5C4-B75901B9EC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792DF7-7A75-0155-2F8E-D7A080C5FD78}"/>
              </a:ext>
            </a:extLst>
          </p:cNvPr>
          <p:cNvSpPr txBox="1"/>
          <p:nvPr/>
        </p:nvSpPr>
        <p:spPr>
          <a:xfrm>
            <a:off x="1292490" y="791666"/>
            <a:ext cx="2063385" cy="461665"/>
          </a:xfrm>
          <a:prstGeom prst="rect">
            <a:avLst/>
          </a:prstGeom>
          <a:noFill/>
        </p:spPr>
        <p:txBody>
          <a:bodyPr wrap="none" rtlCol="0">
            <a:spAutoFit/>
          </a:bodyPr>
          <a:lstStyle/>
          <a:p>
            <a:r>
              <a:rPr lang="en-US" sz="2400" b="1" dirty="0"/>
              <a:t>Engineer: Q8</a:t>
            </a:r>
          </a:p>
        </p:txBody>
      </p:sp>
      <p:sp>
        <p:nvSpPr>
          <p:cNvPr id="5" name="TextBox 4">
            <a:extLst>
              <a:ext uri="{FF2B5EF4-FFF2-40B4-BE49-F238E27FC236}">
                <a16:creationId xmlns:a16="http://schemas.microsoft.com/office/drawing/2014/main" id="{6F17ED58-79C2-BB0C-DDD3-C8CE8F6E1F76}"/>
              </a:ext>
            </a:extLst>
          </p:cNvPr>
          <p:cNvSpPr txBox="1"/>
          <p:nvPr/>
        </p:nvSpPr>
        <p:spPr>
          <a:xfrm>
            <a:off x="1292490" y="5604669"/>
            <a:ext cx="9328067" cy="923330"/>
          </a:xfrm>
          <a:prstGeom prst="rect">
            <a:avLst/>
          </a:prstGeom>
          <a:noFill/>
        </p:spPr>
        <p:txBody>
          <a:bodyPr wrap="square" rtlCol="0">
            <a:spAutoFit/>
          </a:bodyPr>
          <a:lstStyle/>
          <a:p>
            <a:r>
              <a:rPr lang="en-US" dirty="0"/>
              <a:t>With most votes being in favor of this functionality it displays the usefulness of this functionality as it’s a quality-of-life option making it easier to send requests to fix malfunctioning machinery as replacement and maintenance is required often.</a:t>
            </a:r>
          </a:p>
        </p:txBody>
      </p:sp>
    </p:spTree>
    <p:extLst>
      <p:ext uri="{BB962C8B-B14F-4D97-AF65-F5344CB8AC3E}">
        <p14:creationId xmlns:p14="http://schemas.microsoft.com/office/powerpoint/2010/main" val="249877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2FF8-5378-CE6B-0CF6-DFEFEF2F7844}"/>
              </a:ext>
            </a:extLst>
          </p:cNvPr>
          <p:cNvSpPr>
            <a:spLocks noGrp="1"/>
          </p:cNvSpPr>
          <p:nvPr>
            <p:ph type="title"/>
          </p:nvPr>
        </p:nvSpPr>
        <p:spPr/>
        <p:txBody>
          <a:bodyPr/>
          <a:lstStyle/>
          <a:p>
            <a:r>
              <a:rPr lang="en-US" dirty="0"/>
              <a:t>Engineer Survey Summary</a:t>
            </a:r>
          </a:p>
        </p:txBody>
      </p:sp>
      <p:sp>
        <p:nvSpPr>
          <p:cNvPr id="3" name="Content Placeholder 2">
            <a:extLst>
              <a:ext uri="{FF2B5EF4-FFF2-40B4-BE49-F238E27FC236}">
                <a16:creationId xmlns:a16="http://schemas.microsoft.com/office/drawing/2014/main" id="{2DEDD38F-5015-5BA0-6B47-F5845B10A3A4}"/>
              </a:ext>
            </a:extLst>
          </p:cNvPr>
          <p:cNvSpPr>
            <a:spLocks noGrp="1"/>
          </p:cNvSpPr>
          <p:nvPr>
            <p:ph idx="1"/>
          </p:nvPr>
        </p:nvSpPr>
        <p:spPr/>
        <p:txBody>
          <a:bodyPr>
            <a:normAutofit fontScale="92500" lnSpcReduction="20000"/>
          </a:bodyPr>
          <a:lstStyle/>
          <a:p>
            <a:r>
              <a:rPr lang="en-US" dirty="0"/>
              <a:t>With most functionality provided to the engineer being related to scheduling or task management and task distribution it is no surprise that all the functionalities in the survey had an expectedly high score.</a:t>
            </a:r>
          </a:p>
          <a:p>
            <a:r>
              <a:rPr lang="en-US" dirty="0"/>
              <a:t> the request displaying and uploading was the only functionality with a mix in opinion ranging form a score of 5 to a score of 2 which is to be expected seeing as this is a task that requires high data security due to the importance of the data, so it is no surprise that there is skepticism.</a:t>
            </a:r>
          </a:p>
          <a:p>
            <a:r>
              <a:rPr lang="en-US" dirty="0"/>
              <a:t>The quality-of-life functions(Maintenance request, Day of request) being met with high favorability seeing as it make embarrassing tasks such as asking for a day off much easier as it no longer requires human interaction, or making annoying but important </a:t>
            </a:r>
            <a:r>
              <a:rPr lang="en-US" dirty="0" err="1"/>
              <a:t>taskes</a:t>
            </a:r>
            <a:r>
              <a:rPr lang="en-US" dirty="0"/>
              <a:t> such as sending maintenance requests easier.</a:t>
            </a:r>
          </a:p>
          <a:p>
            <a:pPr marL="0" indent="0">
              <a:buNone/>
            </a:pPr>
            <a:endParaRPr lang="en-US" dirty="0"/>
          </a:p>
        </p:txBody>
      </p:sp>
    </p:spTree>
    <p:extLst>
      <p:ext uri="{BB962C8B-B14F-4D97-AF65-F5344CB8AC3E}">
        <p14:creationId xmlns:p14="http://schemas.microsoft.com/office/powerpoint/2010/main" val="3416739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orms response chart. Question title: How important is it to display The Working Hours, Fines, salary date and incentives and Final payment in your company system's account?&#10;&#10;ما مدى أهمية عرض ساعات العمل والغرامات وتاريخ الراتب والحوافز والدفعة النهائية في حساب نظام شركتك؟. Number of responses: 12 responses.">
            <a:extLst>
              <a:ext uri="{FF2B5EF4-FFF2-40B4-BE49-F238E27FC236}">
                <a16:creationId xmlns:a16="http://schemas.microsoft.com/office/drawing/2014/main" id="{E3BEA8CD-BE2A-2D61-CB29-6817D21616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E84999-CE10-B632-1206-2EC85FC07746}"/>
              </a:ext>
            </a:extLst>
          </p:cNvPr>
          <p:cNvSpPr txBox="1"/>
          <p:nvPr/>
        </p:nvSpPr>
        <p:spPr>
          <a:xfrm>
            <a:off x="1292490" y="791666"/>
            <a:ext cx="2457724" cy="461665"/>
          </a:xfrm>
          <a:prstGeom prst="rect">
            <a:avLst/>
          </a:prstGeom>
          <a:noFill/>
        </p:spPr>
        <p:txBody>
          <a:bodyPr wrap="none" rtlCol="0">
            <a:spAutoFit/>
          </a:bodyPr>
          <a:lstStyle/>
          <a:p>
            <a:r>
              <a:rPr lang="en-US" sz="2400" b="1" dirty="0"/>
              <a:t>Accountant: Q1</a:t>
            </a:r>
          </a:p>
        </p:txBody>
      </p:sp>
      <p:sp>
        <p:nvSpPr>
          <p:cNvPr id="5" name="TextBox 4">
            <a:extLst>
              <a:ext uri="{FF2B5EF4-FFF2-40B4-BE49-F238E27FC236}">
                <a16:creationId xmlns:a16="http://schemas.microsoft.com/office/drawing/2014/main" id="{E4497E72-0D4C-4511-5F87-9FB7E3CD6AD2}"/>
              </a:ext>
            </a:extLst>
          </p:cNvPr>
          <p:cNvSpPr txBox="1"/>
          <p:nvPr/>
        </p:nvSpPr>
        <p:spPr>
          <a:xfrm>
            <a:off x="1292490" y="5604669"/>
            <a:ext cx="9607021" cy="923330"/>
          </a:xfrm>
          <a:prstGeom prst="rect">
            <a:avLst/>
          </a:prstGeom>
          <a:noFill/>
        </p:spPr>
        <p:txBody>
          <a:bodyPr wrap="square" rtlCol="0">
            <a:spAutoFit/>
          </a:bodyPr>
          <a:lstStyle/>
          <a:p>
            <a:r>
              <a:rPr lang="en-US" dirty="0"/>
              <a:t>With the majority vote being positive it indicates the importance of this functionality as it helps the employee to trace their finances .</a:t>
            </a:r>
          </a:p>
          <a:p>
            <a:r>
              <a:rPr lang="en-US" dirty="0"/>
              <a:t> </a:t>
            </a:r>
          </a:p>
        </p:txBody>
      </p:sp>
    </p:spTree>
    <p:extLst>
      <p:ext uri="{BB962C8B-B14F-4D97-AF65-F5344CB8AC3E}">
        <p14:creationId xmlns:p14="http://schemas.microsoft.com/office/powerpoint/2010/main" val="104949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5723-C746-B3DE-FDBC-174B5DC1283E}"/>
              </a:ext>
            </a:extLst>
          </p:cNvPr>
          <p:cNvSpPr>
            <a:spLocks noGrp="1"/>
          </p:cNvSpPr>
          <p:nvPr>
            <p:ph type="title"/>
          </p:nvPr>
        </p:nvSpPr>
        <p:spPr/>
        <p:txBody>
          <a:bodyPr/>
          <a:lstStyle/>
          <a:p>
            <a:r>
              <a:rPr lang="en-US" dirty="0"/>
              <a:t>Petroleum Company System Survey</a:t>
            </a:r>
          </a:p>
        </p:txBody>
      </p:sp>
      <p:sp>
        <p:nvSpPr>
          <p:cNvPr id="3" name="Content Placeholder 2">
            <a:extLst>
              <a:ext uri="{FF2B5EF4-FFF2-40B4-BE49-F238E27FC236}">
                <a16:creationId xmlns:a16="http://schemas.microsoft.com/office/drawing/2014/main" id="{56A71476-5DEA-48F8-A1B2-6DBC30A1E3B8}"/>
              </a:ext>
            </a:extLst>
          </p:cNvPr>
          <p:cNvSpPr>
            <a:spLocks noGrp="1"/>
          </p:cNvSpPr>
          <p:nvPr>
            <p:ph idx="1"/>
          </p:nvPr>
        </p:nvSpPr>
        <p:spPr/>
        <p:txBody>
          <a:bodyPr>
            <a:normAutofit/>
          </a:bodyPr>
          <a:lstStyle/>
          <a:p>
            <a:pPr marL="0" indent="0" algn="l">
              <a:buNone/>
            </a:pPr>
            <a:r>
              <a:rPr lang="en-US" dirty="0">
                <a:solidFill>
                  <a:srgbClr val="202124"/>
                </a:solidFill>
                <a:latin typeface="docs-Lexend"/>
              </a:rPr>
              <a:t>This survey is done to measure the Importance of each functionality the system will provide for each profession in the company</a:t>
            </a:r>
            <a:r>
              <a:rPr lang="en-US" b="0" i="0" dirty="0">
                <a:solidFill>
                  <a:srgbClr val="202124"/>
                </a:solidFill>
                <a:effectLst/>
                <a:latin typeface="docs-Lexend"/>
              </a:rPr>
              <a:t>.</a:t>
            </a:r>
          </a:p>
          <a:p>
            <a:pPr marL="0" indent="0" algn="l">
              <a:buNone/>
            </a:pPr>
            <a:endParaRPr lang="en-US" dirty="0">
              <a:solidFill>
                <a:srgbClr val="202124"/>
              </a:solidFill>
              <a:latin typeface="docs-Lexend"/>
            </a:endParaRPr>
          </a:p>
          <a:p>
            <a:pPr marL="0" indent="0" algn="l">
              <a:buNone/>
            </a:pPr>
            <a:endParaRPr lang="en-US" dirty="0">
              <a:solidFill>
                <a:srgbClr val="202124"/>
              </a:solidFill>
              <a:latin typeface="docs-Lexend"/>
            </a:endParaRPr>
          </a:p>
          <a:p>
            <a:pPr marL="0" indent="0" algn="l">
              <a:buNone/>
            </a:pPr>
            <a:endParaRPr lang="en-US" dirty="0">
              <a:solidFill>
                <a:srgbClr val="202124"/>
              </a:solidFill>
              <a:latin typeface="docs-Lexend"/>
            </a:endParaRPr>
          </a:p>
          <a:p>
            <a:pPr marL="0" indent="0" algn="l">
              <a:buNone/>
            </a:pPr>
            <a:endParaRPr lang="en-US" dirty="0">
              <a:solidFill>
                <a:srgbClr val="202124"/>
              </a:solidFill>
              <a:latin typeface="docs-Lexend"/>
            </a:endParaRPr>
          </a:p>
          <a:p>
            <a:pPr marL="0" indent="0" algn="l">
              <a:buNone/>
            </a:pPr>
            <a:r>
              <a:rPr lang="en-US" dirty="0">
                <a:solidFill>
                  <a:srgbClr val="202124"/>
                </a:solidFill>
                <a:latin typeface="docs-Lexend"/>
              </a:rPr>
              <a:t>The Surveys Link: </a:t>
            </a:r>
            <a:r>
              <a:rPr lang="en-US" u="sng" dirty="0">
                <a:solidFill>
                  <a:schemeClr val="bg2">
                    <a:lumMod val="50000"/>
                  </a:schemeClr>
                </a:solidFill>
                <a:latin typeface="docs-Lexend"/>
                <a:hlinkClick r:id="rId2"/>
              </a:rPr>
              <a:t>https://docs.google.com/forms/d/e/1FAIpQLSeZayFwFeDBg33EHD_dfYVA1mLAJDqf0jEphTtsYL_s3GEhyg/viewform</a:t>
            </a:r>
            <a:endParaRPr lang="en-US" u="sng" dirty="0">
              <a:solidFill>
                <a:schemeClr val="bg2">
                  <a:lumMod val="50000"/>
                </a:schemeClr>
              </a:solidFill>
              <a:latin typeface="docs-Lexend"/>
            </a:endParaRPr>
          </a:p>
          <a:p>
            <a:pPr marL="0" indent="0" algn="l">
              <a:buNone/>
            </a:pPr>
            <a:endParaRPr lang="en-US" b="0" i="0" u="sng" dirty="0">
              <a:solidFill>
                <a:schemeClr val="bg2">
                  <a:lumMod val="50000"/>
                </a:schemeClr>
              </a:solidFill>
              <a:effectLst/>
              <a:latin typeface="docs-Lexend"/>
            </a:endParaRPr>
          </a:p>
          <a:p>
            <a:endParaRPr lang="en-US" dirty="0"/>
          </a:p>
        </p:txBody>
      </p:sp>
    </p:spTree>
    <p:extLst>
      <p:ext uri="{BB962C8B-B14F-4D97-AF65-F5344CB8AC3E}">
        <p14:creationId xmlns:p14="http://schemas.microsoft.com/office/powerpoint/2010/main" val="3530963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orms response chart. Question title: How important it is to have day off request option &quot; The request takes the requested date for the day off and a reason &quot;?&#10;&#10;ما مدى أهمية أن يكون لديك خيار طلب يوم عطلة &quot; يأخذ الطلب التاريخ المطلوب ليوم العطلة والسبب &quot;؟. Number of responses: 12 responses.">
            <a:extLst>
              <a:ext uri="{FF2B5EF4-FFF2-40B4-BE49-F238E27FC236}">
                <a16:creationId xmlns:a16="http://schemas.microsoft.com/office/drawing/2014/main" id="{BE4F9C56-3754-CA53-AF6E-0E8BE457CD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A0A2F8-F9F8-98AD-2FF3-682DC17F7385}"/>
              </a:ext>
            </a:extLst>
          </p:cNvPr>
          <p:cNvSpPr txBox="1"/>
          <p:nvPr/>
        </p:nvSpPr>
        <p:spPr>
          <a:xfrm>
            <a:off x="1292490" y="5604669"/>
            <a:ext cx="9993290" cy="923330"/>
          </a:xfrm>
          <a:prstGeom prst="rect">
            <a:avLst/>
          </a:prstGeom>
          <a:noFill/>
        </p:spPr>
        <p:txBody>
          <a:bodyPr wrap="square" rtlCol="0">
            <a:spAutoFit/>
          </a:bodyPr>
          <a:lstStyle/>
          <a:p>
            <a:r>
              <a:rPr lang="en-US" dirty="0"/>
              <a:t>With the majority of the votes being positive. it indicates that the option to easily and remotely ask for a day off request is a quality-of-life option that most HR Employees desire as it removes the embarrassment of going to your superior and asking for a day off.</a:t>
            </a:r>
          </a:p>
        </p:txBody>
      </p:sp>
      <p:sp>
        <p:nvSpPr>
          <p:cNvPr id="5" name="TextBox 4">
            <a:extLst>
              <a:ext uri="{FF2B5EF4-FFF2-40B4-BE49-F238E27FC236}">
                <a16:creationId xmlns:a16="http://schemas.microsoft.com/office/drawing/2014/main" id="{9D9CBFE9-4865-3878-4A5B-7EC5D47346F6}"/>
              </a:ext>
            </a:extLst>
          </p:cNvPr>
          <p:cNvSpPr txBox="1"/>
          <p:nvPr/>
        </p:nvSpPr>
        <p:spPr>
          <a:xfrm>
            <a:off x="1292490" y="791666"/>
            <a:ext cx="2542684" cy="461665"/>
          </a:xfrm>
          <a:prstGeom prst="rect">
            <a:avLst/>
          </a:prstGeom>
          <a:noFill/>
        </p:spPr>
        <p:txBody>
          <a:bodyPr wrap="none" rtlCol="0">
            <a:spAutoFit/>
          </a:bodyPr>
          <a:lstStyle/>
          <a:p>
            <a:r>
              <a:rPr lang="en-US" sz="2400" b="1" dirty="0"/>
              <a:t>Accountant : Q2</a:t>
            </a:r>
          </a:p>
        </p:txBody>
      </p:sp>
    </p:spTree>
    <p:extLst>
      <p:ext uri="{BB962C8B-B14F-4D97-AF65-F5344CB8AC3E}">
        <p14:creationId xmlns:p14="http://schemas.microsoft.com/office/powerpoint/2010/main" val="427823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orms response chart. Question title: How Important it is to Have Schedule Contain &quot;Shift Start time, Shift End time and Shift Location&quot;?&#10;&#10;ما مدى أهمية أن يحتوي الجدول الزمني على &quot;وقت بدء التحول ووقت انتهاء التحول وموقع التحول&quot;؟. Number of responses: 12 responses.">
            <a:extLst>
              <a:ext uri="{FF2B5EF4-FFF2-40B4-BE49-F238E27FC236}">
                <a16:creationId xmlns:a16="http://schemas.microsoft.com/office/drawing/2014/main" id="{638868C6-CCB9-1BFA-CF1E-60E42509FD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508789-A844-4D0A-49EC-5C367B528C73}"/>
              </a:ext>
            </a:extLst>
          </p:cNvPr>
          <p:cNvSpPr txBox="1"/>
          <p:nvPr/>
        </p:nvSpPr>
        <p:spPr>
          <a:xfrm>
            <a:off x="1292490" y="791666"/>
            <a:ext cx="2457724" cy="461665"/>
          </a:xfrm>
          <a:prstGeom prst="rect">
            <a:avLst/>
          </a:prstGeom>
          <a:noFill/>
        </p:spPr>
        <p:txBody>
          <a:bodyPr wrap="none" rtlCol="0">
            <a:spAutoFit/>
          </a:bodyPr>
          <a:lstStyle/>
          <a:p>
            <a:r>
              <a:rPr lang="en-US" sz="2400" b="1" dirty="0"/>
              <a:t>Accountant: Q3</a:t>
            </a:r>
          </a:p>
        </p:txBody>
      </p:sp>
      <p:sp>
        <p:nvSpPr>
          <p:cNvPr id="5" name="TextBox 4">
            <a:extLst>
              <a:ext uri="{FF2B5EF4-FFF2-40B4-BE49-F238E27FC236}">
                <a16:creationId xmlns:a16="http://schemas.microsoft.com/office/drawing/2014/main" id="{6197BD09-B72C-EC8D-9842-669199CE7E1B}"/>
              </a:ext>
            </a:extLst>
          </p:cNvPr>
          <p:cNvSpPr txBox="1"/>
          <p:nvPr/>
        </p:nvSpPr>
        <p:spPr>
          <a:xfrm>
            <a:off x="1292490" y="5604669"/>
            <a:ext cx="10169610" cy="923330"/>
          </a:xfrm>
          <a:prstGeom prst="rect">
            <a:avLst/>
          </a:prstGeom>
          <a:noFill/>
        </p:spPr>
        <p:txBody>
          <a:bodyPr wrap="square" rtlCol="0">
            <a:spAutoFit/>
          </a:bodyPr>
          <a:lstStyle/>
          <a:p>
            <a:r>
              <a:rPr lang="en-US" dirty="0"/>
              <a:t>There is a diverse opinion about this functionality as although the majority is in favor of it but that’s by only a small margin that probably being because the accountants have a stable work location with stable working hours making it not really that necessary. </a:t>
            </a:r>
          </a:p>
        </p:txBody>
      </p:sp>
    </p:spTree>
    <p:extLst>
      <p:ext uri="{BB962C8B-B14F-4D97-AF65-F5344CB8AC3E}">
        <p14:creationId xmlns:p14="http://schemas.microsoft.com/office/powerpoint/2010/main" val="3790977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Forms response chart. Question title: How Important it is to have a section for reports to upload your new reports and see your old reports?&#10;&#10;ما مدى أهمية وجود قسم للتقارير لتحميل تقاريرك الجديدة والاطلاع على سجل التقارير الخاصه بك؟. Number of responses: 12 responses.">
            <a:extLst>
              <a:ext uri="{FF2B5EF4-FFF2-40B4-BE49-F238E27FC236}">
                <a16:creationId xmlns:a16="http://schemas.microsoft.com/office/drawing/2014/main" id="{491A80F9-62A3-1E99-D9D7-BF6435BAA3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5F3073-ECAA-9F07-6D0A-7DF0AAD31190}"/>
              </a:ext>
            </a:extLst>
          </p:cNvPr>
          <p:cNvSpPr txBox="1"/>
          <p:nvPr/>
        </p:nvSpPr>
        <p:spPr>
          <a:xfrm>
            <a:off x="1292490" y="791666"/>
            <a:ext cx="2457724" cy="461665"/>
          </a:xfrm>
          <a:prstGeom prst="rect">
            <a:avLst/>
          </a:prstGeom>
          <a:noFill/>
        </p:spPr>
        <p:txBody>
          <a:bodyPr wrap="none" rtlCol="0">
            <a:spAutoFit/>
          </a:bodyPr>
          <a:lstStyle/>
          <a:p>
            <a:r>
              <a:rPr lang="en-US" sz="2400" b="1" dirty="0"/>
              <a:t>Accountant: Q4</a:t>
            </a:r>
          </a:p>
        </p:txBody>
      </p:sp>
      <p:sp>
        <p:nvSpPr>
          <p:cNvPr id="5" name="TextBox 4">
            <a:extLst>
              <a:ext uri="{FF2B5EF4-FFF2-40B4-BE49-F238E27FC236}">
                <a16:creationId xmlns:a16="http://schemas.microsoft.com/office/drawing/2014/main" id="{668743C2-FBBA-C98B-8ABB-0796FE407E71}"/>
              </a:ext>
            </a:extLst>
          </p:cNvPr>
          <p:cNvSpPr txBox="1"/>
          <p:nvPr/>
        </p:nvSpPr>
        <p:spPr>
          <a:xfrm>
            <a:off x="1292490" y="5604669"/>
            <a:ext cx="9607020" cy="1200329"/>
          </a:xfrm>
          <a:prstGeom prst="rect">
            <a:avLst/>
          </a:prstGeom>
          <a:noFill/>
        </p:spPr>
        <p:txBody>
          <a:bodyPr wrap="square" rtlCol="0">
            <a:spAutoFit/>
          </a:bodyPr>
          <a:lstStyle/>
          <a:p>
            <a:r>
              <a:rPr lang="en-US" dirty="0"/>
              <a:t>With an overwhelming positive response, it indicates that this feature is necessary probably due to the fact the data changes often and each person keeping track of the data and updating it for all his colleagues on making a change would be a hassle and extremely inefficient.</a:t>
            </a:r>
          </a:p>
        </p:txBody>
      </p:sp>
    </p:spTree>
    <p:extLst>
      <p:ext uri="{BB962C8B-B14F-4D97-AF65-F5344CB8AC3E}">
        <p14:creationId xmlns:p14="http://schemas.microsoft.com/office/powerpoint/2010/main" val="3350312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orms response chart. Question title: How important is it to view the financial details of the company and view it as categories?&#10;ما مدى أهمية عرض التفاصيل المالية للشركة وعرضها كفئات؟&#10;. Number of responses: 12 responses.">
            <a:extLst>
              <a:ext uri="{FF2B5EF4-FFF2-40B4-BE49-F238E27FC236}">
                <a16:creationId xmlns:a16="http://schemas.microsoft.com/office/drawing/2014/main" id="{43AE29E7-4A16-79A5-F5AB-B3D1ED183D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10B689-5FC3-4BCE-D26F-E3C72EAE7A78}"/>
              </a:ext>
            </a:extLst>
          </p:cNvPr>
          <p:cNvSpPr txBox="1"/>
          <p:nvPr/>
        </p:nvSpPr>
        <p:spPr>
          <a:xfrm>
            <a:off x="1292490" y="791666"/>
            <a:ext cx="2542684" cy="461665"/>
          </a:xfrm>
          <a:prstGeom prst="rect">
            <a:avLst/>
          </a:prstGeom>
          <a:noFill/>
        </p:spPr>
        <p:txBody>
          <a:bodyPr wrap="none" rtlCol="0">
            <a:spAutoFit/>
          </a:bodyPr>
          <a:lstStyle/>
          <a:p>
            <a:r>
              <a:rPr lang="en-US" sz="2400" b="1" dirty="0"/>
              <a:t>Accountant : Q5</a:t>
            </a:r>
          </a:p>
        </p:txBody>
      </p:sp>
      <p:sp>
        <p:nvSpPr>
          <p:cNvPr id="5" name="TextBox 4">
            <a:extLst>
              <a:ext uri="{FF2B5EF4-FFF2-40B4-BE49-F238E27FC236}">
                <a16:creationId xmlns:a16="http://schemas.microsoft.com/office/drawing/2014/main" id="{2EC2CBEA-39BB-69FD-9ADE-CA13FC4EC138}"/>
              </a:ext>
            </a:extLst>
          </p:cNvPr>
          <p:cNvSpPr txBox="1"/>
          <p:nvPr/>
        </p:nvSpPr>
        <p:spPr>
          <a:xfrm>
            <a:off x="1408670" y="5604669"/>
            <a:ext cx="9761838" cy="1200329"/>
          </a:xfrm>
          <a:prstGeom prst="rect">
            <a:avLst/>
          </a:prstGeom>
          <a:noFill/>
        </p:spPr>
        <p:txBody>
          <a:bodyPr wrap="square" rtlCol="0">
            <a:spAutoFit/>
          </a:bodyPr>
          <a:lstStyle/>
          <a:p>
            <a:r>
              <a:rPr lang="en-US" dirty="0"/>
              <a:t>With 75% being positive about this feature because it will make it easier to track the current financial status of the company making their work easier. There are 25% neutral or against this feature probably due to security speculation being afraid of the data being leaked as it is extremely sensitive data.</a:t>
            </a:r>
          </a:p>
        </p:txBody>
      </p:sp>
    </p:spTree>
    <p:extLst>
      <p:ext uri="{BB962C8B-B14F-4D97-AF65-F5344CB8AC3E}">
        <p14:creationId xmlns:p14="http://schemas.microsoft.com/office/powerpoint/2010/main" val="291017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7BD5A-8504-8B7E-1811-8603CA6219FF}"/>
              </a:ext>
            </a:extLst>
          </p:cNvPr>
          <p:cNvSpPr>
            <a:spLocks noGrp="1"/>
          </p:cNvSpPr>
          <p:nvPr>
            <p:ph type="title"/>
          </p:nvPr>
        </p:nvSpPr>
        <p:spPr/>
        <p:txBody>
          <a:bodyPr/>
          <a:lstStyle/>
          <a:p>
            <a:r>
              <a:rPr lang="en-US" dirty="0"/>
              <a:t>Accountant Survey Summary</a:t>
            </a:r>
          </a:p>
        </p:txBody>
      </p:sp>
      <p:sp>
        <p:nvSpPr>
          <p:cNvPr id="3" name="Content Placeholder 2">
            <a:extLst>
              <a:ext uri="{FF2B5EF4-FFF2-40B4-BE49-F238E27FC236}">
                <a16:creationId xmlns:a16="http://schemas.microsoft.com/office/drawing/2014/main" id="{09F5F74A-5C63-423A-83B7-A3C05C72A16F}"/>
              </a:ext>
            </a:extLst>
          </p:cNvPr>
          <p:cNvSpPr>
            <a:spLocks noGrp="1"/>
          </p:cNvSpPr>
          <p:nvPr>
            <p:ph idx="1"/>
          </p:nvPr>
        </p:nvSpPr>
        <p:spPr/>
        <p:txBody>
          <a:bodyPr/>
          <a:lstStyle/>
          <a:p>
            <a:r>
              <a:rPr lang="en-US" dirty="0"/>
              <a:t>With the main functionalities that will help them with their work(displaying and uploading reports, displaying the company's financial position) most of the responses were in favor of the functionalities.</a:t>
            </a:r>
          </a:p>
          <a:p>
            <a:r>
              <a:rPr lang="en-US" dirty="0"/>
              <a:t>The quality-of-life features(Day off request option) were met with a positive outlook as it removed the embarrassment of the human interaction.</a:t>
            </a:r>
          </a:p>
          <a:p>
            <a:r>
              <a:rPr lang="en-US" dirty="0"/>
              <a:t>The Time management functionalities(Displaying shift location ,start time, end time) were met with an overall neutral/ negative inclined response.</a:t>
            </a:r>
          </a:p>
        </p:txBody>
      </p:sp>
    </p:spTree>
    <p:extLst>
      <p:ext uri="{BB962C8B-B14F-4D97-AF65-F5344CB8AC3E}">
        <p14:creationId xmlns:p14="http://schemas.microsoft.com/office/powerpoint/2010/main" val="1773738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Forms response chart. Question title: How important is it to display The Working Hours, Fines, salary date and incentives and Final payment in your company system's account?&#10;&#10;ما مدى أهمية عرض ساعات العمل والغرامات وتاريخ الراتب والحوافز والدفعة النهائية في حساب نظام شركتك؟. Number of responses: 7 responses.">
            <a:extLst>
              <a:ext uri="{FF2B5EF4-FFF2-40B4-BE49-F238E27FC236}">
                <a16:creationId xmlns:a16="http://schemas.microsoft.com/office/drawing/2014/main" id="{08C17069-1289-B2F1-D046-7AC7C7DF86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9D0C96-24C8-2D2F-7011-EBF39F05B40D}"/>
              </a:ext>
            </a:extLst>
          </p:cNvPr>
          <p:cNvSpPr txBox="1"/>
          <p:nvPr/>
        </p:nvSpPr>
        <p:spPr>
          <a:xfrm>
            <a:off x="1292490" y="791666"/>
            <a:ext cx="1845377" cy="461665"/>
          </a:xfrm>
          <a:prstGeom prst="rect">
            <a:avLst/>
          </a:prstGeom>
          <a:noFill/>
        </p:spPr>
        <p:txBody>
          <a:bodyPr wrap="none" rtlCol="0">
            <a:spAutoFit/>
          </a:bodyPr>
          <a:lstStyle/>
          <a:p>
            <a:r>
              <a:rPr lang="en-US" sz="2400" b="1" dirty="0"/>
              <a:t>Lawyer: Q1</a:t>
            </a:r>
          </a:p>
        </p:txBody>
      </p:sp>
      <p:sp>
        <p:nvSpPr>
          <p:cNvPr id="5" name="TextBox 4">
            <a:extLst>
              <a:ext uri="{FF2B5EF4-FFF2-40B4-BE49-F238E27FC236}">
                <a16:creationId xmlns:a16="http://schemas.microsoft.com/office/drawing/2014/main" id="{C778B1AC-4353-F9ED-173B-E7B1FCE3F1F5}"/>
              </a:ext>
            </a:extLst>
          </p:cNvPr>
          <p:cNvSpPr txBox="1"/>
          <p:nvPr/>
        </p:nvSpPr>
        <p:spPr>
          <a:xfrm>
            <a:off x="1292490" y="5604669"/>
            <a:ext cx="9767455" cy="646331"/>
          </a:xfrm>
          <a:prstGeom prst="rect">
            <a:avLst/>
          </a:prstGeom>
          <a:noFill/>
        </p:spPr>
        <p:txBody>
          <a:bodyPr wrap="square" rtlCol="0">
            <a:spAutoFit/>
          </a:bodyPr>
          <a:lstStyle/>
          <a:p>
            <a:r>
              <a:rPr lang="en-US" dirty="0"/>
              <a:t>This functionality was faced with an overwhelming neutral response indicating that the lawyers don’t find it that important to track their finances.</a:t>
            </a:r>
          </a:p>
        </p:txBody>
      </p:sp>
    </p:spTree>
    <p:extLst>
      <p:ext uri="{BB962C8B-B14F-4D97-AF65-F5344CB8AC3E}">
        <p14:creationId xmlns:p14="http://schemas.microsoft.com/office/powerpoint/2010/main" val="1817471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orms response chart. Question title: How important it is to have day off request option &quot; The request takes the requested date for the day off and a reason &quot;?&#10;&#10;ما مدى أهمية أن يكون لديك خيار طلب يوم عطلة &quot; يأخذ الطلب التاريخ المطلوب ليوم العطلة والسبب &quot;؟. Number of responses: 7 responses.">
            <a:extLst>
              <a:ext uri="{FF2B5EF4-FFF2-40B4-BE49-F238E27FC236}">
                <a16:creationId xmlns:a16="http://schemas.microsoft.com/office/drawing/2014/main" id="{A42756D1-A8B6-B42A-EA9B-2B7203DEE9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8C5F55-19EC-85D1-DC7F-CFFD0DB15FEA}"/>
              </a:ext>
            </a:extLst>
          </p:cNvPr>
          <p:cNvSpPr txBox="1"/>
          <p:nvPr/>
        </p:nvSpPr>
        <p:spPr>
          <a:xfrm>
            <a:off x="1292490" y="791666"/>
            <a:ext cx="1845377" cy="461665"/>
          </a:xfrm>
          <a:prstGeom prst="rect">
            <a:avLst/>
          </a:prstGeom>
          <a:noFill/>
        </p:spPr>
        <p:txBody>
          <a:bodyPr wrap="none" rtlCol="0">
            <a:spAutoFit/>
          </a:bodyPr>
          <a:lstStyle/>
          <a:p>
            <a:r>
              <a:rPr lang="en-US" sz="2400" b="1" dirty="0"/>
              <a:t>Lawyer: Q2</a:t>
            </a:r>
          </a:p>
        </p:txBody>
      </p:sp>
      <p:sp>
        <p:nvSpPr>
          <p:cNvPr id="5" name="TextBox 4">
            <a:extLst>
              <a:ext uri="{FF2B5EF4-FFF2-40B4-BE49-F238E27FC236}">
                <a16:creationId xmlns:a16="http://schemas.microsoft.com/office/drawing/2014/main" id="{3AE80344-6DB6-F256-CF02-055D6C0E8453}"/>
              </a:ext>
            </a:extLst>
          </p:cNvPr>
          <p:cNvSpPr txBox="1"/>
          <p:nvPr/>
        </p:nvSpPr>
        <p:spPr>
          <a:xfrm>
            <a:off x="1292489" y="5604669"/>
            <a:ext cx="10220637" cy="923330"/>
          </a:xfrm>
          <a:prstGeom prst="rect">
            <a:avLst/>
          </a:prstGeom>
          <a:noFill/>
        </p:spPr>
        <p:txBody>
          <a:bodyPr wrap="square" rtlCol="0">
            <a:spAutoFit/>
          </a:bodyPr>
          <a:lstStyle/>
          <a:p>
            <a:r>
              <a:rPr lang="en-US" dirty="0"/>
              <a:t>With most of the votes being positive. it indicates that the option to easily and remotely ask for a day off request is a quality-of-life option that most HR Employees desire as it removes the embarrassment of going to your superior and asking for a day off.</a:t>
            </a:r>
          </a:p>
        </p:txBody>
      </p:sp>
    </p:spTree>
    <p:extLst>
      <p:ext uri="{BB962C8B-B14F-4D97-AF65-F5344CB8AC3E}">
        <p14:creationId xmlns:p14="http://schemas.microsoft.com/office/powerpoint/2010/main" val="2475411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orms response chart. Question title: How Important it is to Have Schedule Contain &quot;Shift Start time, Shift End time and Shift Location&quot;?&#10;&#10;ما مدى أهمية أن يحتوي الجدول الزمني على &quot;وقت بدء التحول ووقت انتهاء التحول وموقع التحول&quot;؟. Number of responses: 7 responses.">
            <a:extLst>
              <a:ext uri="{FF2B5EF4-FFF2-40B4-BE49-F238E27FC236}">
                <a16:creationId xmlns:a16="http://schemas.microsoft.com/office/drawing/2014/main" id="{4D2FD25A-776B-22DE-B66E-B06FC90E1D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1C03C9-FF59-A9EC-C9F8-4691E26F32CD}"/>
              </a:ext>
            </a:extLst>
          </p:cNvPr>
          <p:cNvSpPr txBox="1"/>
          <p:nvPr/>
        </p:nvSpPr>
        <p:spPr>
          <a:xfrm>
            <a:off x="1292490" y="791666"/>
            <a:ext cx="1845377" cy="461665"/>
          </a:xfrm>
          <a:prstGeom prst="rect">
            <a:avLst/>
          </a:prstGeom>
          <a:noFill/>
        </p:spPr>
        <p:txBody>
          <a:bodyPr wrap="none" rtlCol="0">
            <a:spAutoFit/>
          </a:bodyPr>
          <a:lstStyle/>
          <a:p>
            <a:r>
              <a:rPr lang="en-US" sz="2400" b="1" dirty="0"/>
              <a:t>Lawyer: Q3</a:t>
            </a:r>
          </a:p>
        </p:txBody>
      </p:sp>
      <p:sp>
        <p:nvSpPr>
          <p:cNvPr id="5" name="TextBox 4">
            <a:extLst>
              <a:ext uri="{FF2B5EF4-FFF2-40B4-BE49-F238E27FC236}">
                <a16:creationId xmlns:a16="http://schemas.microsoft.com/office/drawing/2014/main" id="{39F3691C-2BF9-553D-0E29-A64A784CE8C5}"/>
              </a:ext>
            </a:extLst>
          </p:cNvPr>
          <p:cNvSpPr txBox="1"/>
          <p:nvPr/>
        </p:nvSpPr>
        <p:spPr>
          <a:xfrm>
            <a:off x="1508167" y="5438899"/>
            <a:ext cx="9391344" cy="1200329"/>
          </a:xfrm>
          <a:prstGeom prst="rect">
            <a:avLst/>
          </a:prstGeom>
          <a:noFill/>
        </p:spPr>
        <p:txBody>
          <a:bodyPr wrap="square" rtlCol="0">
            <a:spAutoFit/>
          </a:bodyPr>
          <a:lstStyle/>
          <a:p>
            <a:r>
              <a:rPr lang="en-US" dirty="0"/>
              <a:t>The vote is split in a 50% - 50% positive and negative indicating that depending on the person the functionality could either be extremely useful or useless. Useless probably due to the fact the </a:t>
            </a:r>
            <a:r>
              <a:rPr lang="en-US" dirty="0" err="1"/>
              <a:t>the</a:t>
            </a:r>
            <a:r>
              <a:rPr lang="en-US" dirty="0"/>
              <a:t> lawyers wont be constraint to a schedule or to a specific location.</a:t>
            </a:r>
          </a:p>
        </p:txBody>
      </p:sp>
    </p:spTree>
    <p:extLst>
      <p:ext uri="{BB962C8B-B14F-4D97-AF65-F5344CB8AC3E}">
        <p14:creationId xmlns:p14="http://schemas.microsoft.com/office/powerpoint/2010/main" val="2951828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orms response chart. Question title: How Important it is to have a section for reports to upload your new reports and see your old reports?&#10;&#10;ما مدى أهمية وجود قسم للتقارير لتحميل تقاريرك الجديدة والاطلاع على سجل التقارير الخاصه بك؟. Number of responses: 7 responses.">
            <a:extLst>
              <a:ext uri="{FF2B5EF4-FFF2-40B4-BE49-F238E27FC236}">
                <a16:creationId xmlns:a16="http://schemas.microsoft.com/office/drawing/2014/main" id="{EAD7405F-2041-7379-6D08-61E5B71A9B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4BE313-6B8C-D66E-1E83-AEC517DA3AF0}"/>
              </a:ext>
            </a:extLst>
          </p:cNvPr>
          <p:cNvSpPr txBox="1"/>
          <p:nvPr/>
        </p:nvSpPr>
        <p:spPr>
          <a:xfrm>
            <a:off x="1292490" y="791666"/>
            <a:ext cx="1845377" cy="461665"/>
          </a:xfrm>
          <a:prstGeom prst="rect">
            <a:avLst/>
          </a:prstGeom>
          <a:noFill/>
        </p:spPr>
        <p:txBody>
          <a:bodyPr wrap="none" rtlCol="0">
            <a:spAutoFit/>
          </a:bodyPr>
          <a:lstStyle/>
          <a:p>
            <a:r>
              <a:rPr lang="en-US" sz="2400" b="1" dirty="0"/>
              <a:t>Lawyer: Q4</a:t>
            </a:r>
          </a:p>
        </p:txBody>
      </p:sp>
      <p:sp>
        <p:nvSpPr>
          <p:cNvPr id="5" name="TextBox 4">
            <a:extLst>
              <a:ext uri="{FF2B5EF4-FFF2-40B4-BE49-F238E27FC236}">
                <a16:creationId xmlns:a16="http://schemas.microsoft.com/office/drawing/2014/main" id="{FE37081D-DD82-E535-F21B-BADB46DC666D}"/>
              </a:ext>
            </a:extLst>
          </p:cNvPr>
          <p:cNvSpPr txBox="1"/>
          <p:nvPr/>
        </p:nvSpPr>
        <p:spPr>
          <a:xfrm>
            <a:off x="1292490" y="5604669"/>
            <a:ext cx="9019309" cy="923330"/>
          </a:xfrm>
          <a:prstGeom prst="rect">
            <a:avLst/>
          </a:prstGeom>
          <a:noFill/>
        </p:spPr>
        <p:txBody>
          <a:bodyPr wrap="square" rtlCol="0">
            <a:spAutoFit/>
          </a:bodyPr>
          <a:lstStyle/>
          <a:p>
            <a:r>
              <a:rPr lang="en-US" dirty="0"/>
              <a:t>With most people in favor of this feature it seams that there are some who are not in favor of it probably due to their skepticisms of the security of the data due to its importance.</a:t>
            </a:r>
          </a:p>
        </p:txBody>
      </p:sp>
    </p:spTree>
    <p:extLst>
      <p:ext uri="{BB962C8B-B14F-4D97-AF65-F5344CB8AC3E}">
        <p14:creationId xmlns:p14="http://schemas.microsoft.com/office/powerpoint/2010/main" val="1203487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orms response chart. Question title: How Important it is to you as a Lawyer works in the company to have contracts review option this option allows you to display the old contracts, new contract and search in contracts?&#10;&#10;ما مدى أهمية أن يكون لديك كمحام يعمل في الشركة خيار مراجعة العقود ، يتيح لك هذا الخيار عرض العقود القديمة والعقود الجديدة والبحث في العقود؟&#10;. Number of responses: 7 responses.">
            <a:extLst>
              <a:ext uri="{FF2B5EF4-FFF2-40B4-BE49-F238E27FC236}">
                <a16:creationId xmlns:a16="http://schemas.microsoft.com/office/drawing/2014/main" id="{4520E7E0-8C9D-4106-CC49-C1BB530BF5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EA5B71-75EB-CFFF-604D-D382B46AFCD3}"/>
              </a:ext>
            </a:extLst>
          </p:cNvPr>
          <p:cNvSpPr txBox="1"/>
          <p:nvPr/>
        </p:nvSpPr>
        <p:spPr>
          <a:xfrm>
            <a:off x="1292490" y="791666"/>
            <a:ext cx="1845377" cy="461665"/>
          </a:xfrm>
          <a:prstGeom prst="rect">
            <a:avLst/>
          </a:prstGeom>
          <a:noFill/>
        </p:spPr>
        <p:txBody>
          <a:bodyPr wrap="none" rtlCol="0">
            <a:spAutoFit/>
          </a:bodyPr>
          <a:lstStyle/>
          <a:p>
            <a:r>
              <a:rPr lang="en-US" sz="2400" b="1" dirty="0"/>
              <a:t>Lawyer: Q5</a:t>
            </a:r>
          </a:p>
        </p:txBody>
      </p:sp>
      <p:sp>
        <p:nvSpPr>
          <p:cNvPr id="5" name="TextBox 4">
            <a:extLst>
              <a:ext uri="{FF2B5EF4-FFF2-40B4-BE49-F238E27FC236}">
                <a16:creationId xmlns:a16="http://schemas.microsoft.com/office/drawing/2014/main" id="{7E5B37A3-DEE7-9B7C-71BD-B5FD6577FA3E}"/>
              </a:ext>
            </a:extLst>
          </p:cNvPr>
          <p:cNvSpPr txBox="1"/>
          <p:nvPr/>
        </p:nvSpPr>
        <p:spPr>
          <a:xfrm>
            <a:off x="1292490" y="5604669"/>
            <a:ext cx="9381506" cy="646331"/>
          </a:xfrm>
          <a:prstGeom prst="rect">
            <a:avLst/>
          </a:prstGeom>
          <a:noFill/>
        </p:spPr>
        <p:txBody>
          <a:bodyPr wrap="square" rtlCol="0">
            <a:spAutoFit/>
          </a:bodyPr>
          <a:lstStyle/>
          <a:p>
            <a:r>
              <a:rPr lang="en-US" dirty="0"/>
              <a:t>With an overwhelmingly positive response probably because this function would make their job easier it is an important function.</a:t>
            </a:r>
          </a:p>
        </p:txBody>
      </p:sp>
    </p:spTree>
    <p:extLst>
      <p:ext uri="{BB962C8B-B14F-4D97-AF65-F5344CB8AC3E}">
        <p14:creationId xmlns:p14="http://schemas.microsoft.com/office/powerpoint/2010/main" val="428442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CA8E-09D3-F3A8-CEE4-D17BBAFF1084}"/>
              </a:ext>
            </a:extLst>
          </p:cNvPr>
          <p:cNvSpPr>
            <a:spLocks noGrp="1"/>
          </p:cNvSpPr>
          <p:nvPr>
            <p:ph type="title"/>
          </p:nvPr>
        </p:nvSpPr>
        <p:spPr/>
        <p:txBody>
          <a:bodyPr/>
          <a:lstStyle/>
          <a:p>
            <a:r>
              <a:rPr lang="en-US" dirty="0"/>
              <a:t>The Participants</a:t>
            </a:r>
          </a:p>
        </p:txBody>
      </p:sp>
      <p:pic>
        <p:nvPicPr>
          <p:cNvPr id="1026" name="Picture 2" descr="Forms response chart. Question title: what's your job title?&#10;ما هو المسمى الوظيفي الخاص بك؟. Number of responses: 78 responses.">
            <a:extLst>
              <a:ext uri="{FF2B5EF4-FFF2-40B4-BE49-F238E27FC236}">
                <a16:creationId xmlns:a16="http://schemas.microsoft.com/office/drawing/2014/main" id="{919EC4AC-7525-547B-194A-3E921A2FA4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5254" y="1825625"/>
            <a:ext cx="1034149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090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orms response chart. Question title: How Important it is to you as a Lawyer works in the company to have option for contracts approval or disapproval?&#10;&#10;ما مدى أهمية أن يكون لديك كمحام يعمل في الشركة خيار الموافقة على العقود أو رفضها؟&#10;. Number of responses: 7 responses.">
            <a:extLst>
              <a:ext uri="{FF2B5EF4-FFF2-40B4-BE49-F238E27FC236}">
                <a16:creationId xmlns:a16="http://schemas.microsoft.com/office/drawing/2014/main" id="{C77F1F2B-866A-6990-D5A9-15BB9B2151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323E4E-15E5-E8DD-C5A8-513DBD2F8845}"/>
              </a:ext>
            </a:extLst>
          </p:cNvPr>
          <p:cNvSpPr txBox="1"/>
          <p:nvPr/>
        </p:nvSpPr>
        <p:spPr>
          <a:xfrm>
            <a:off x="1292490" y="791666"/>
            <a:ext cx="1845377" cy="461665"/>
          </a:xfrm>
          <a:prstGeom prst="rect">
            <a:avLst/>
          </a:prstGeom>
          <a:noFill/>
        </p:spPr>
        <p:txBody>
          <a:bodyPr wrap="none" rtlCol="0">
            <a:spAutoFit/>
          </a:bodyPr>
          <a:lstStyle/>
          <a:p>
            <a:r>
              <a:rPr lang="en-US" sz="2400" b="1" dirty="0"/>
              <a:t>Lawyer: Q6</a:t>
            </a:r>
          </a:p>
        </p:txBody>
      </p:sp>
      <p:sp>
        <p:nvSpPr>
          <p:cNvPr id="7" name="TextBox 6">
            <a:extLst>
              <a:ext uri="{FF2B5EF4-FFF2-40B4-BE49-F238E27FC236}">
                <a16:creationId xmlns:a16="http://schemas.microsoft.com/office/drawing/2014/main" id="{151252BE-2FD0-C04B-9A64-FDE4283862B1}"/>
              </a:ext>
            </a:extLst>
          </p:cNvPr>
          <p:cNvSpPr txBox="1"/>
          <p:nvPr/>
        </p:nvSpPr>
        <p:spPr>
          <a:xfrm>
            <a:off x="1292490" y="5604669"/>
            <a:ext cx="9512136" cy="646331"/>
          </a:xfrm>
          <a:prstGeom prst="rect">
            <a:avLst/>
          </a:prstGeom>
          <a:noFill/>
        </p:spPr>
        <p:txBody>
          <a:bodyPr wrap="square" rtlCol="0">
            <a:spAutoFit/>
          </a:bodyPr>
          <a:lstStyle/>
          <a:p>
            <a:r>
              <a:rPr lang="en-US" dirty="0"/>
              <a:t>With an overwhelmingly neutral response it seams that this functionality isn't needed since the approval and disapproval must be completed on paper.   </a:t>
            </a:r>
          </a:p>
        </p:txBody>
      </p:sp>
    </p:spTree>
    <p:extLst>
      <p:ext uri="{BB962C8B-B14F-4D97-AF65-F5344CB8AC3E}">
        <p14:creationId xmlns:p14="http://schemas.microsoft.com/office/powerpoint/2010/main" val="488241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EE13-4E25-72A0-9288-065905C01C88}"/>
              </a:ext>
            </a:extLst>
          </p:cNvPr>
          <p:cNvSpPr>
            <a:spLocks noGrp="1"/>
          </p:cNvSpPr>
          <p:nvPr>
            <p:ph type="title"/>
          </p:nvPr>
        </p:nvSpPr>
        <p:spPr/>
        <p:txBody>
          <a:bodyPr/>
          <a:lstStyle/>
          <a:p>
            <a:r>
              <a:rPr lang="en-US" dirty="0"/>
              <a:t>Lawyer Survey Summary</a:t>
            </a:r>
          </a:p>
        </p:txBody>
      </p:sp>
      <p:sp>
        <p:nvSpPr>
          <p:cNvPr id="3" name="Content Placeholder 2">
            <a:extLst>
              <a:ext uri="{FF2B5EF4-FFF2-40B4-BE49-F238E27FC236}">
                <a16:creationId xmlns:a16="http://schemas.microsoft.com/office/drawing/2014/main" id="{9CDFC444-D7F1-C0A3-4E39-1C10B5721DBB}"/>
              </a:ext>
            </a:extLst>
          </p:cNvPr>
          <p:cNvSpPr>
            <a:spLocks noGrp="1"/>
          </p:cNvSpPr>
          <p:nvPr>
            <p:ph idx="1"/>
          </p:nvPr>
        </p:nvSpPr>
        <p:spPr/>
        <p:txBody>
          <a:bodyPr>
            <a:normAutofit lnSpcReduction="10000"/>
          </a:bodyPr>
          <a:lstStyle/>
          <a:p>
            <a:r>
              <a:rPr lang="en-US" dirty="0"/>
              <a:t>In teem of the functionality related to the lawyer’s job they weren’t met with that much positivity as all of what they do must be do on real paper and cannot be completed in digital form. Excluding reviewing contracts as having a digital reliable copy of the contract at any time is extremely useful.</a:t>
            </a:r>
          </a:p>
          <a:p>
            <a:r>
              <a:rPr lang="en-US" dirty="0"/>
              <a:t>The quality-of-life features(Day off request option) were met with a positive outlook as it removed the embarrassment of the human interaction.</a:t>
            </a:r>
          </a:p>
          <a:p>
            <a:r>
              <a:rPr lang="en-US" dirty="0"/>
              <a:t>The time/financial management functionalities were met with an extremely neutral response.</a:t>
            </a:r>
          </a:p>
          <a:p>
            <a:endParaRPr lang="en-US" dirty="0"/>
          </a:p>
          <a:p>
            <a:endParaRPr lang="en-US" dirty="0"/>
          </a:p>
        </p:txBody>
      </p:sp>
    </p:spTree>
    <p:extLst>
      <p:ext uri="{BB962C8B-B14F-4D97-AF65-F5344CB8AC3E}">
        <p14:creationId xmlns:p14="http://schemas.microsoft.com/office/powerpoint/2010/main" val="713260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Forms response chart. Question title: How important is it to display The Working Hours, Fines, salary date and incentives and Final payment in your company system's account?&#10;&#10;ما مدى أهمية عرض ساعات العمل والغرامات وتاريخ الراتب والحوافز والدفعة النهائية في حساب نظام شركتك؟. Number of responses: 10 responses.">
            <a:extLst>
              <a:ext uri="{FF2B5EF4-FFF2-40B4-BE49-F238E27FC236}">
                <a16:creationId xmlns:a16="http://schemas.microsoft.com/office/drawing/2014/main" id="{3FAC867E-AB2B-0513-2410-28A7E1311B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7E48A9-F8D8-3EC9-1457-6B8CD4FFBB25}"/>
              </a:ext>
            </a:extLst>
          </p:cNvPr>
          <p:cNvSpPr txBox="1"/>
          <p:nvPr/>
        </p:nvSpPr>
        <p:spPr>
          <a:xfrm>
            <a:off x="1292490" y="791666"/>
            <a:ext cx="1843774" cy="461665"/>
          </a:xfrm>
          <a:prstGeom prst="rect">
            <a:avLst/>
          </a:prstGeom>
          <a:noFill/>
        </p:spPr>
        <p:txBody>
          <a:bodyPr wrap="none" rtlCol="0">
            <a:spAutoFit/>
          </a:bodyPr>
          <a:lstStyle/>
          <a:p>
            <a:r>
              <a:rPr lang="en-US" sz="2400" b="1" dirty="0"/>
              <a:t>Worker: Q1</a:t>
            </a:r>
          </a:p>
        </p:txBody>
      </p:sp>
      <p:sp>
        <p:nvSpPr>
          <p:cNvPr id="5" name="TextBox 4">
            <a:extLst>
              <a:ext uri="{FF2B5EF4-FFF2-40B4-BE49-F238E27FC236}">
                <a16:creationId xmlns:a16="http://schemas.microsoft.com/office/drawing/2014/main" id="{22AE6724-5EFA-AFF3-4A58-EEBC2141DA85}"/>
              </a:ext>
            </a:extLst>
          </p:cNvPr>
          <p:cNvSpPr txBox="1"/>
          <p:nvPr/>
        </p:nvSpPr>
        <p:spPr>
          <a:xfrm>
            <a:off x="1292490" y="5604669"/>
            <a:ext cx="9607020" cy="646331"/>
          </a:xfrm>
          <a:prstGeom prst="rect">
            <a:avLst/>
          </a:prstGeom>
          <a:noFill/>
        </p:spPr>
        <p:txBody>
          <a:bodyPr wrap="square" rtlCol="0">
            <a:spAutoFit/>
          </a:bodyPr>
          <a:lstStyle/>
          <a:p>
            <a:r>
              <a:rPr lang="en-US" dirty="0"/>
              <a:t>The extremely high positive review indicates the importance of this functionality as it helps workers track and manage their finances.</a:t>
            </a:r>
          </a:p>
        </p:txBody>
      </p:sp>
    </p:spTree>
    <p:extLst>
      <p:ext uri="{BB962C8B-B14F-4D97-AF65-F5344CB8AC3E}">
        <p14:creationId xmlns:p14="http://schemas.microsoft.com/office/powerpoint/2010/main" val="1098949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orms response chart. Question title: How important it is to have day off request option &quot; The request takes the requested date for the day off and a reason &quot;?&#10;&#10;ما مدى أهمية أن يكون لديك خيار طلب يوم عطلة &quot; يأخذ الطلب التاريخ المطلوب ليوم العطلة والسبب &quot;؟&#10;. Number of responses: 10 responses.">
            <a:extLst>
              <a:ext uri="{FF2B5EF4-FFF2-40B4-BE49-F238E27FC236}">
                <a16:creationId xmlns:a16="http://schemas.microsoft.com/office/drawing/2014/main" id="{A16939FA-63D5-9E83-81BA-B40A2B2157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BFAB6B-F433-1189-CB81-ABBEB88906C7}"/>
              </a:ext>
            </a:extLst>
          </p:cNvPr>
          <p:cNvSpPr txBox="1"/>
          <p:nvPr/>
        </p:nvSpPr>
        <p:spPr>
          <a:xfrm>
            <a:off x="1292490" y="791666"/>
            <a:ext cx="1843774" cy="461665"/>
          </a:xfrm>
          <a:prstGeom prst="rect">
            <a:avLst/>
          </a:prstGeom>
          <a:noFill/>
        </p:spPr>
        <p:txBody>
          <a:bodyPr wrap="none" rtlCol="0">
            <a:spAutoFit/>
          </a:bodyPr>
          <a:lstStyle/>
          <a:p>
            <a:r>
              <a:rPr lang="en-US" sz="2400" b="1" dirty="0"/>
              <a:t>Worker: Q2</a:t>
            </a:r>
          </a:p>
        </p:txBody>
      </p:sp>
      <p:sp>
        <p:nvSpPr>
          <p:cNvPr id="6" name="TextBox 5">
            <a:extLst>
              <a:ext uri="{FF2B5EF4-FFF2-40B4-BE49-F238E27FC236}">
                <a16:creationId xmlns:a16="http://schemas.microsoft.com/office/drawing/2014/main" id="{E76D2B1D-C3DF-0A3A-D9B8-E70107BE92DF}"/>
              </a:ext>
            </a:extLst>
          </p:cNvPr>
          <p:cNvSpPr txBox="1"/>
          <p:nvPr/>
        </p:nvSpPr>
        <p:spPr>
          <a:xfrm>
            <a:off x="1292490" y="5604669"/>
            <a:ext cx="9751562" cy="923330"/>
          </a:xfrm>
          <a:prstGeom prst="rect">
            <a:avLst/>
          </a:prstGeom>
          <a:noFill/>
        </p:spPr>
        <p:txBody>
          <a:bodyPr wrap="square" rtlCol="0">
            <a:spAutoFit/>
          </a:bodyPr>
          <a:lstStyle/>
          <a:p>
            <a:r>
              <a:rPr lang="en-US" dirty="0"/>
              <a:t>With the most common answer at 50% being 5. it indicates that the option to easily and remotely ask for a day off request is a quality-of-life option that most Workers desire as it removes the embarrassment of going to your superior and asking for a day off.</a:t>
            </a:r>
          </a:p>
        </p:txBody>
      </p:sp>
    </p:spTree>
    <p:extLst>
      <p:ext uri="{BB962C8B-B14F-4D97-AF65-F5344CB8AC3E}">
        <p14:creationId xmlns:p14="http://schemas.microsoft.com/office/powerpoint/2010/main" val="861735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orms response chart. Question title: How Important it is to Have Schedule Contain &quot;Shift Start time, Shift End time and Shift Location&quot;?&#10;&#10;ما مدى أهمية أن يحتوي الجدول الزمني على &quot;وقت بدء التحول ووقت انتهاء التحول وموقع التحول&quot;؟. Number of responses: 10 responses.">
            <a:extLst>
              <a:ext uri="{FF2B5EF4-FFF2-40B4-BE49-F238E27FC236}">
                <a16:creationId xmlns:a16="http://schemas.microsoft.com/office/drawing/2014/main" id="{00147B96-0A21-73B6-9F59-758AE28975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9269FC-877B-0322-28DA-BF346DAB5412}"/>
              </a:ext>
            </a:extLst>
          </p:cNvPr>
          <p:cNvSpPr txBox="1"/>
          <p:nvPr/>
        </p:nvSpPr>
        <p:spPr>
          <a:xfrm>
            <a:off x="1292490" y="791666"/>
            <a:ext cx="1843774" cy="461665"/>
          </a:xfrm>
          <a:prstGeom prst="rect">
            <a:avLst/>
          </a:prstGeom>
          <a:noFill/>
        </p:spPr>
        <p:txBody>
          <a:bodyPr wrap="none" rtlCol="0">
            <a:spAutoFit/>
          </a:bodyPr>
          <a:lstStyle/>
          <a:p>
            <a:r>
              <a:rPr lang="en-US" sz="2400" b="1" dirty="0"/>
              <a:t>Worker: Q3</a:t>
            </a:r>
          </a:p>
        </p:txBody>
      </p:sp>
      <p:sp>
        <p:nvSpPr>
          <p:cNvPr id="5" name="TextBox 4">
            <a:extLst>
              <a:ext uri="{FF2B5EF4-FFF2-40B4-BE49-F238E27FC236}">
                <a16:creationId xmlns:a16="http://schemas.microsoft.com/office/drawing/2014/main" id="{E16A6BB6-1017-8384-2C13-690947C7FA84}"/>
              </a:ext>
            </a:extLst>
          </p:cNvPr>
          <p:cNvSpPr txBox="1"/>
          <p:nvPr/>
        </p:nvSpPr>
        <p:spPr>
          <a:xfrm>
            <a:off x="1292490" y="5604669"/>
            <a:ext cx="10185011" cy="646331"/>
          </a:xfrm>
          <a:prstGeom prst="rect">
            <a:avLst/>
          </a:prstGeom>
          <a:noFill/>
        </p:spPr>
        <p:txBody>
          <a:bodyPr wrap="square" rtlCol="0">
            <a:spAutoFit/>
          </a:bodyPr>
          <a:lstStyle/>
          <a:p>
            <a:r>
              <a:rPr lang="en-US" dirty="0"/>
              <a:t>With an overwhelmingly positive response. it indicates the impotent of this feature as it is the main purpose of this system (Making it easier for the employees to track their Schedule).</a:t>
            </a:r>
          </a:p>
        </p:txBody>
      </p:sp>
    </p:spTree>
    <p:extLst>
      <p:ext uri="{BB962C8B-B14F-4D97-AF65-F5344CB8AC3E}">
        <p14:creationId xmlns:p14="http://schemas.microsoft.com/office/powerpoint/2010/main" val="1096187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Forms response chart. Question title: How Important it is to have Maintenance Request option &quot; The request Takes the required maintenance location and a reason for maintenance &quot;?&#10;&#10;ما مدى أهمية وجود خيار طلب الصيانة &quot;يأخذ الطلب موقع الصيانة المطلوب وسبب الصيانة&quot;؟&#10;. Number of responses: 10 responses.">
            <a:extLst>
              <a:ext uri="{FF2B5EF4-FFF2-40B4-BE49-F238E27FC236}">
                <a16:creationId xmlns:a16="http://schemas.microsoft.com/office/drawing/2014/main" id="{4ED2806E-9EB8-5634-B743-1A344AB1B7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48861E-D277-5BE2-7D45-5341D6CFDC46}"/>
              </a:ext>
            </a:extLst>
          </p:cNvPr>
          <p:cNvSpPr txBox="1"/>
          <p:nvPr/>
        </p:nvSpPr>
        <p:spPr>
          <a:xfrm>
            <a:off x="1292490" y="791666"/>
            <a:ext cx="1843774" cy="461665"/>
          </a:xfrm>
          <a:prstGeom prst="rect">
            <a:avLst/>
          </a:prstGeom>
          <a:noFill/>
        </p:spPr>
        <p:txBody>
          <a:bodyPr wrap="none" rtlCol="0">
            <a:spAutoFit/>
          </a:bodyPr>
          <a:lstStyle/>
          <a:p>
            <a:r>
              <a:rPr lang="en-US" sz="2400" b="1" dirty="0"/>
              <a:t>Worker: Q4</a:t>
            </a:r>
          </a:p>
        </p:txBody>
      </p:sp>
      <p:sp>
        <p:nvSpPr>
          <p:cNvPr id="5" name="TextBox 4">
            <a:extLst>
              <a:ext uri="{FF2B5EF4-FFF2-40B4-BE49-F238E27FC236}">
                <a16:creationId xmlns:a16="http://schemas.microsoft.com/office/drawing/2014/main" id="{EE08D826-117A-9313-EA89-4F07DE8045AD}"/>
              </a:ext>
            </a:extLst>
          </p:cNvPr>
          <p:cNvSpPr txBox="1"/>
          <p:nvPr/>
        </p:nvSpPr>
        <p:spPr>
          <a:xfrm>
            <a:off x="1292490" y="5604669"/>
            <a:ext cx="9371552" cy="923330"/>
          </a:xfrm>
          <a:prstGeom prst="rect">
            <a:avLst/>
          </a:prstGeom>
          <a:noFill/>
        </p:spPr>
        <p:txBody>
          <a:bodyPr wrap="square" rtlCol="0">
            <a:spAutoFit/>
          </a:bodyPr>
          <a:lstStyle/>
          <a:p>
            <a:r>
              <a:rPr lang="en-US" dirty="0"/>
              <a:t>The extremely positive response for this functionality is to be expected as reporting the mechanical failure is one of the responsibilities of the worker working in the location of the failure.</a:t>
            </a:r>
          </a:p>
        </p:txBody>
      </p:sp>
    </p:spTree>
    <p:extLst>
      <p:ext uri="{BB962C8B-B14F-4D97-AF65-F5344CB8AC3E}">
        <p14:creationId xmlns:p14="http://schemas.microsoft.com/office/powerpoint/2010/main" val="1229633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Forms response chart. Question title: How Important it is to have a section for reports to upload your new reports and see your old reports?&#10;&#10;ما مدى أهمية وجود قسم للتقارير لتحميل تقاريرك الجديدة والاطلاع على سجل التقارير الخاصه بك؟&#10;. Number of responses: 10 responses.">
            <a:extLst>
              <a:ext uri="{FF2B5EF4-FFF2-40B4-BE49-F238E27FC236}">
                <a16:creationId xmlns:a16="http://schemas.microsoft.com/office/drawing/2014/main" id="{EF788A72-A978-ED66-A93D-F3704A0BE0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2490" y="1253331"/>
            <a:ext cx="960702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8D9F1C-67EC-5FEF-E990-934A974258E2}"/>
              </a:ext>
            </a:extLst>
          </p:cNvPr>
          <p:cNvSpPr txBox="1"/>
          <p:nvPr/>
        </p:nvSpPr>
        <p:spPr>
          <a:xfrm>
            <a:off x="1292490" y="791666"/>
            <a:ext cx="1843774" cy="461665"/>
          </a:xfrm>
          <a:prstGeom prst="rect">
            <a:avLst/>
          </a:prstGeom>
          <a:noFill/>
        </p:spPr>
        <p:txBody>
          <a:bodyPr wrap="none" rtlCol="0">
            <a:spAutoFit/>
          </a:bodyPr>
          <a:lstStyle/>
          <a:p>
            <a:r>
              <a:rPr lang="en-US" sz="2400" b="1" dirty="0"/>
              <a:t>Worker: Q5</a:t>
            </a:r>
          </a:p>
        </p:txBody>
      </p:sp>
      <p:sp>
        <p:nvSpPr>
          <p:cNvPr id="5" name="TextBox 4">
            <a:extLst>
              <a:ext uri="{FF2B5EF4-FFF2-40B4-BE49-F238E27FC236}">
                <a16:creationId xmlns:a16="http://schemas.microsoft.com/office/drawing/2014/main" id="{7BC5C430-584A-5F6B-4796-79C562191608}"/>
              </a:ext>
            </a:extLst>
          </p:cNvPr>
          <p:cNvSpPr txBox="1"/>
          <p:nvPr/>
        </p:nvSpPr>
        <p:spPr>
          <a:xfrm>
            <a:off x="1292490" y="5604669"/>
            <a:ext cx="8858992" cy="923330"/>
          </a:xfrm>
          <a:prstGeom prst="rect">
            <a:avLst/>
          </a:prstGeom>
          <a:noFill/>
        </p:spPr>
        <p:txBody>
          <a:bodyPr wrap="square" rtlCol="0">
            <a:spAutoFit/>
          </a:bodyPr>
          <a:lstStyle/>
          <a:p>
            <a:r>
              <a:rPr lang="en-US" dirty="0"/>
              <a:t>As much as the response is positive it is also negative and that is to be predicted seeing as the only workers who are going to use this functionalities are the heads of each group of workers </a:t>
            </a:r>
          </a:p>
        </p:txBody>
      </p:sp>
    </p:spTree>
    <p:extLst>
      <p:ext uri="{BB962C8B-B14F-4D97-AF65-F5344CB8AC3E}">
        <p14:creationId xmlns:p14="http://schemas.microsoft.com/office/powerpoint/2010/main" val="313492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F76D-F611-5DEE-EDC7-50E73810FF07}"/>
              </a:ext>
            </a:extLst>
          </p:cNvPr>
          <p:cNvSpPr>
            <a:spLocks noGrp="1"/>
          </p:cNvSpPr>
          <p:nvPr>
            <p:ph type="title"/>
          </p:nvPr>
        </p:nvSpPr>
        <p:spPr/>
        <p:txBody>
          <a:bodyPr/>
          <a:lstStyle/>
          <a:p>
            <a:r>
              <a:rPr lang="en-US" dirty="0"/>
              <a:t>Worker Survey Summary</a:t>
            </a:r>
          </a:p>
        </p:txBody>
      </p:sp>
      <p:sp>
        <p:nvSpPr>
          <p:cNvPr id="3" name="Content Placeholder 2">
            <a:extLst>
              <a:ext uri="{FF2B5EF4-FFF2-40B4-BE49-F238E27FC236}">
                <a16:creationId xmlns:a16="http://schemas.microsoft.com/office/drawing/2014/main" id="{753C6540-0075-7FD8-8DEA-C203ACCBAFB3}"/>
              </a:ext>
            </a:extLst>
          </p:cNvPr>
          <p:cNvSpPr>
            <a:spLocks noGrp="1"/>
          </p:cNvSpPr>
          <p:nvPr>
            <p:ph idx="1"/>
          </p:nvPr>
        </p:nvSpPr>
        <p:spPr/>
        <p:txBody>
          <a:bodyPr>
            <a:normAutofit fontScale="92500"/>
          </a:bodyPr>
          <a:lstStyle/>
          <a:p>
            <a:r>
              <a:rPr lang="en-US" dirty="0"/>
              <a:t>The Time/Finance management functionalities were met with an extremely positive response probably due to the importance of them for each worker seeing as the location, start, end time can change daily.</a:t>
            </a:r>
          </a:p>
          <a:p>
            <a:r>
              <a:rPr lang="en-US" dirty="0"/>
              <a:t>The quality-of-life features(Day off request option) were met with a positive outlook as it removed the embarrassment of the human interaction.</a:t>
            </a:r>
          </a:p>
          <a:p>
            <a:r>
              <a:rPr lang="en-US" dirty="0"/>
              <a:t>The work-related functionalities were met with mixed responses, where the maintained request option was met with positive responses while the report displaying/uploading was met with a mixed bag of responses. </a:t>
            </a:r>
          </a:p>
          <a:p>
            <a:endParaRPr lang="en-US" dirty="0"/>
          </a:p>
          <a:p>
            <a:endParaRPr lang="en-US" dirty="0"/>
          </a:p>
        </p:txBody>
      </p:sp>
    </p:spTree>
    <p:extLst>
      <p:ext uri="{BB962C8B-B14F-4D97-AF65-F5344CB8AC3E}">
        <p14:creationId xmlns:p14="http://schemas.microsoft.com/office/powerpoint/2010/main" val="3003130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0091-83A4-5EA3-8C30-54CA6ED48FDE}"/>
              </a:ext>
            </a:extLst>
          </p:cNvPr>
          <p:cNvSpPr>
            <a:spLocks noGrp="1"/>
          </p:cNvSpPr>
          <p:nvPr>
            <p:ph type="title"/>
          </p:nvPr>
        </p:nvSpPr>
        <p:spPr/>
        <p:txBody>
          <a:bodyPr/>
          <a:lstStyle/>
          <a:p>
            <a:r>
              <a:rPr lang="en-US" dirty="0"/>
              <a:t>End</a:t>
            </a:r>
          </a:p>
        </p:txBody>
      </p:sp>
      <p:sp>
        <p:nvSpPr>
          <p:cNvPr id="3" name="Content Placeholder 2">
            <a:extLst>
              <a:ext uri="{FF2B5EF4-FFF2-40B4-BE49-F238E27FC236}">
                <a16:creationId xmlns:a16="http://schemas.microsoft.com/office/drawing/2014/main" id="{F0F422BD-522F-C6FD-C7C3-1B7EB09121AE}"/>
              </a:ext>
            </a:extLst>
          </p:cNvPr>
          <p:cNvSpPr>
            <a:spLocks noGrp="1"/>
          </p:cNvSpPr>
          <p:nvPr>
            <p:ph idx="1"/>
          </p:nvPr>
        </p:nvSpPr>
        <p:spPr/>
        <p:txBody>
          <a:bodyPr/>
          <a:lstStyle/>
          <a:p>
            <a:r>
              <a:rPr lang="en-US" dirty="0"/>
              <a:t>This report includes a summarization of the responses to the functionalities offered for each professions in the company excluding lab technicians, security workers due to the lack of responses for both those professions.</a:t>
            </a:r>
          </a:p>
          <a:p>
            <a:r>
              <a:rPr lang="en-US" dirty="0"/>
              <a:t>Each profession has a summary summarizing the responses for each functionality.</a:t>
            </a:r>
          </a:p>
        </p:txBody>
      </p:sp>
    </p:spTree>
    <p:extLst>
      <p:ext uri="{BB962C8B-B14F-4D97-AF65-F5344CB8AC3E}">
        <p14:creationId xmlns:p14="http://schemas.microsoft.com/office/powerpoint/2010/main" val="237421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rms response chart. Question title: How important is it to display The Working Hours, Fines, salary date and incentives and Final payment in your company system's account?&#10;&#10;ما مدى أهمية عرض ساعات العمل والغرامات وتاريخ الراتب والحوافز والدفعة النهائية في حساب نظام شركتك؟. Number of responses: 6 responses.">
            <a:extLst>
              <a:ext uri="{FF2B5EF4-FFF2-40B4-BE49-F238E27FC236}">
                <a16:creationId xmlns:a16="http://schemas.microsoft.com/office/drawing/2014/main" id="{154A1A1B-07F0-64A5-A783-0C6CCA6C25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9044" y="1253331"/>
            <a:ext cx="959391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4F74D7-E02C-A688-2E42-4BAB8B8C18C0}"/>
              </a:ext>
            </a:extLst>
          </p:cNvPr>
          <p:cNvSpPr txBox="1"/>
          <p:nvPr/>
        </p:nvSpPr>
        <p:spPr>
          <a:xfrm>
            <a:off x="1299043" y="5604669"/>
            <a:ext cx="9917201" cy="646331"/>
          </a:xfrm>
          <a:prstGeom prst="rect">
            <a:avLst/>
          </a:prstGeom>
          <a:noFill/>
        </p:spPr>
        <p:txBody>
          <a:bodyPr wrap="square" rtlCol="0">
            <a:spAutoFit/>
          </a:bodyPr>
          <a:lstStyle/>
          <a:p>
            <a:r>
              <a:rPr lang="en-US" dirty="0"/>
              <a:t>With 50% choosing 5, and with the lowest chosen rating being 3. it indicates the importance of this functionality as it allows the HR employee to easily track their salary. </a:t>
            </a:r>
          </a:p>
        </p:txBody>
      </p:sp>
      <p:sp>
        <p:nvSpPr>
          <p:cNvPr id="5" name="TextBox 4">
            <a:extLst>
              <a:ext uri="{FF2B5EF4-FFF2-40B4-BE49-F238E27FC236}">
                <a16:creationId xmlns:a16="http://schemas.microsoft.com/office/drawing/2014/main" id="{9EA0B77D-F3BE-BAE1-4C92-8C92ADCF9AE0}"/>
              </a:ext>
            </a:extLst>
          </p:cNvPr>
          <p:cNvSpPr txBox="1"/>
          <p:nvPr/>
        </p:nvSpPr>
        <p:spPr>
          <a:xfrm>
            <a:off x="1299043" y="791666"/>
            <a:ext cx="1192955" cy="461665"/>
          </a:xfrm>
          <a:prstGeom prst="rect">
            <a:avLst/>
          </a:prstGeom>
          <a:noFill/>
        </p:spPr>
        <p:txBody>
          <a:bodyPr wrap="none" rtlCol="0">
            <a:spAutoFit/>
          </a:bodyPr>
          <a:lstStyle/>
          <a:p>
            <a:r>
              <a:rPr lang="en-US" sz="2400" b="1" dirty="0"/>
              <a:t>HR: Q1</a:t>
            </a:r>
          </a:p>
        </p:txBody>
      </p:sp>
    </p:spTree>
    <p:extLst>
      <p:ext uri="{BB962C8B-B14F-4D97-AF65-F5344CB8AC3E}">
        <p14:creationId xmlns:p14="http://schemas.microsoft.com/office/powerpoint/2010/main" val="393850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orms response chart. Question title: How important it is to have day off request option &quot; The request takes the requested date for the day off and a reason &quot;?&#10;&#10;ما مدى أهمية أن يكون لديك خيار طلب يوم عطلة &quot; يأخذ الطلب التاريخ المطلوب ليوم العطلة والسبب &quot;؟. Number of responses: 6 responses.">
            <a:extLst>
              <a:ext uri="{FF2B5EF4-FFF2-40B4-BE49-F238E27FC236}">
                <a16:creationId xmlns:a16="http://schemas.microsoft.com/office/drawing/2014/main" id="{16B0E5AC-718D-81A7-5699-C3ECBB4C9C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9044" y="1253331"/>
            <a:ext cx="9593911" cy="43513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6CA6EA-6392-A720-8007-B235FF48A89A}"/>
              </a:ext>
            </a:extLst>
          </p:cNvPr>
          <p:cNvSpPr txBox="1"/>
          <p:nvPr/>
        </p:nvSpPr>
        <p:spPr>
          <a:xfrm>
            <a:off x="1299044" y="791666"/>
            <a:ext cx="1192955" cy="461665"/>
          </a:xfrm>
          <a:prstGeom prst="rect">
            <a:avLst/>
          </a:prstGeom>
          <a:noFill/>
        </p:spPr>
        <p:txBody>
          <a:bodyPr wrap="none" rtlCol="0">
            <a:spAutoFit/>
          </a:bodyPr>
          <a:lstStyle/>
          <a:p>
            <a:r>
              <a:rPr lang="en-US" sz="2400" b="1" dirty="0"/>
              <a:t>HR: Q2</a:t>
            </a:r>
          </a:p>
        </p:txBody>
      </p:sp>
      <p:sp>
        <p:nvSpPr>
          <p:cNvPr id="5" name="TextBox 4">
            <a:extLst>
              <a:ext uri="{FF2B5EF4-FFF2-40B4-BE49-F238E27FC236}">
                <a16:creationId xmlns:a16="http://schemas.microsoft.com/office/drawing/2014/main" id="{473377C9-B7CB-EDBC-1B55-032861636596}"/>
              </a:ext>
            </a:extLst>
          </p:cNvPr>
          <p:cNvSpPr txBox="1"/>
          <p:nvPr/>
        </p:nvSpPr>
        <p:spPr>
          <a:xfrm>
            <a:off x="1299044" y="5604668"/>
            <a:ext cx="10379033" cy="923330"/>
          </a:xfrm>
          <a:prstGeom prst="rect">
            <a:avLst/>
          </a:prstGeom>
          <a:noFill/>
        </p:spPr>
        <p:txBody>
          <a:bodyPr wrap="square" rtlCol="0">
            <a:spAutoFit/>
          </a:bodyPr>
          <a:lstStyle/>
          <a:p>
            <a:r>
              <a:rPr lang="en-US" dirty="0"/>
              <a:t>With the most common answer at 50% being 5. it indicates that the option to easily and remotely ask for a day off request is a quality-of-life option that most HR Employees desire as it removes the embarrassment of going to your superior and asking for a day off.</a:t>
            </a:r>
          </a:p>
        </p:txBody>
      </p:sp>
    </p:spTree>
    <p:extLst>
      <p:ext uri="{BB962C8B-B14F-4D97-AF65-F5344CB8AC3E}">
        <p14:creationId xmlns:p14="http://schemas.microsoft.com/office/powerpoint/2010/main" val="313168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orms response chart. Question title: How Important it is to Have Schedule Contain &quot;Shift Start time, Shift End time and Shift Location&quot;?&#10;&#10;ما مدى أهمية أن يحتوي الجدول الزمني على &quot;وقت بدء التحول ووقت انتهاء التحول وموقع التحول&quot;؟. Number of responses: 6 responses.">
            <a:extLst>
              <a:ext uri="{FF2B5EF4-FFF2-40B4-BE49-F238E27FC236}">
                <a16:creationId xmlns:a16="http://schemas.microsoft.com/office/drawing/2014/main" id="{52607F6E-4448-FD7A-E316-7C5D44D3BE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9042" y="1277083"/>
            <a:ext cx="959391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7D572B-3C08-1969-D52A-568A35B919BD}"/>
              </a:ext>
            </a:extLst>
          </p:cNvPr>
          <p:cNvSpPr txBox="1"/>
          <p:nvPr/>
        </p:nvSpPr>
        <p:spPr>
          <a:xfrm>
            <a:off x="1299042" y="791666"/>
            <a:ext cx="1192955" cy="461665"/>
          </a:xfrm>
          <a:prstGeom prst="rect">
            <a:avLst/>
          </a:prstGeom>
          <a:noFill/>
        </p:spPr>
        <p:txBody>
          <a:bodyPr wrap="none" rtlCol="0">
            <a:spAutoFit/>
          </a:bodyPr>
          <a:lstStyle/>
          <a:p>
            <a:r>
              <a:rPr lang="en-US" sz="2400" b="1" dirty="0"/>
              <a:t>HR: Q3</a:t>
            </a:r>
          </a:p>
        </p:txBody>
      </p:sp>
      <p:sp>
        <p:nvSpPr>
          <p:cNvPr id="5" name="TextBox 4">
            <a:extLst>
              <a:ext uri="{FF2B5EF4-FFF2-40B4-BE49-F238E27FC236}">
                <a16:creationId xmlns:a16="http://schemas.microsoft.com/office/drawing/2014/main" id="{D33EF250-420C-BA23-AFAB-D230BF8A1C9B}"/>
              </a:ext>
            </a:extLst>
          </p:cNvPr>
          <p:cNvSpPr txBox="1"/>
          <p:nvPr/>
        </p:nvSpPr>
        <p:spPr>
          <a:xfrm>
            <a:off x="1299042" y="5604669"/>
            <a:ext cx="10105901" cy="1200329"/>
          </a:xfrm>
          <a:prstGeom prst="rect">
            <a:avLst/>
          </a:prstGeom>
          <a:noFill/>
        </p:spPr>
        <p:txBody>
          <a:bodyPr wrap="square" rtlCol="0">
            <a:spAutoFit/>
          </a:bodyPr>
          <a:lstStyle/>
          <a:p>
            <a:r>
              <a:rPr lang="en-US" dirty="0"/>
              <a:t>With an overwhelmingly positive response only containing 4 and 5. it indicates the impotent of this feature as it is the main purpose of this system (Making it easier for the employees to track their Schedule).</a:t>
            </a:r>
          </a:p>
          <a:p>
            <a:endParaRPr lang="en-US" dirty="0"/>
          </a:p>
        </p:txBody>
      </p:sp>
    </p:spTree>
    <p:extLst>
      <p:ext uri="{BB962C8B-B14F-4D97-AF65-F5344CB8AC3E}">
        <p14:creationId xmlns:p14="http://schemas.microsoft.com/office/powerpoint/2010/main" val="403675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orms response chart. Question title: How Important it is to have a section for reports to upload your new reports and see your old reports?&#10;&#10;ما مدى أهمية وجود قسم للتقارير لتحميل تقاريرك الجديدة والاطلاع على سجل التقارير الخاصه بك؟. Number of responses: 6 responses.">
            <a:extLst>
              <a:ext uri="{FF2B5EF4-FFF2-40B4-BE49-F238E27FC236}">
                <a16:creationId xmlns:a16="http://schemas.microsoft.com/office/drawing/2014/main" id="{217398B8-A3A2-74A1-DC73-122CB43800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9043" y="1253331"/>
            <a:ext cx="959391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DBFB79-F863-F46A-4FFF-78339C652AE2}"/>
              </a:ext>
            </a:extLst>
          </p:cNvPr>
          <p:cNvSpPr txBox="1"/>
          <p:nvPr/>
        </p:nvSpPr>
        <p:spPr>
          <a:xfrm>
            <a:off x="1299043" y="791666"/>
            <a:ext cx="1192955" cy="461665"/>
          </a:xfrm>
          <a:prstGeom prst="rect">
            <a:avLst/>
          </a:prstGeom>
          <a:noFill/>
        </p:spPr>
        <p:txBody>
          <a:bodyPr wrap="none" rtlCol="0">
            <a:spAutoFit/>
          </a:bodyPr>
          <a:lstStyle/>
          <a:p>
            <a:r>
              <a:rPr lang="en-US" sz="2400" b="1" dirty="0"/>
              <a:t>HR: Q4</a:t>
            </a:r>
          </a:p>
        </p:txBody>
      </p:sp>
      <p:sp>
        <p:nvSpPr>
          <p:cNvPr id="5" name="TextBox 4">
            <a:extLst>
              <a:ext uri="{FF2B5EF4-FFF2-40B4-BE49-F238E27FC236}">
                <a16:creationId xmlns:a16="http://schemas.microsoft.com/office/drawing/2014/main" id="{B62BCA68-66E6-A30B-23AE-877E8C142757}"/>
              </a:ext>
            </a:extLst>
          </p:cNvPr>
          <p:cNvSpPr txBox="1"/>
          <p:nvPr/>
        </p:nvSpPr>
        <p:spPr>
          <a:xfrm>
            <a:off x="1299043" y="5604669"/>
            <a:ext cx="8746177" cy="1200329"/>
          </a:xfrm>
          <a:prstGeom prst="rect">
            <a:avLst/>
          </a:prstGeom>
          <a:noFill/>
        </p:spPr>
        <p:txBody>
          <a:bodyPr wrap="square" rtlCol="0">
            <a:spAutoFit/>
          </a:bodyPr>
          <a:lstStyle/>
          <a:p>
            <a:r>
              <a:rPr lang="en-US" dirty="0"/>
              <a:t>With most people in favor of this feature it seams that there are some who are not in favor of it probably due to their skepticisms of the security of the data due to its importance or the hassle of turning the reports into required formats and uploading them on the system.</a:t>
            </a:r>
          </a:p>
        </p:txBody>
      </p:sp>
    </p:spTree>
    <p:extLst>
      <p:ext uri="{BB962C8B-B14F-4D97-AF65-F5344CB8AC3E}">
        <p14:creationId xmlns:p14="http://schemas.microsoft.com/office/powerpoint/2010/main" val="197340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orms response chart. Question title: How Important it is to you as a HR to have interview requests option to display list with pending interview requests, each interview request contain (name, CV link, delete the request from list and send email for appointment for the interview)?&#10;&#10;ما مدى أهمية أن يكون لديك كموظف موارد بشرية خيار طلبات المقابلة لعرض قائمة بطلبات المقابلة المعلقة ، كل طلب مقابلة يحتوي على (الاسم ، رابط السيرة الذاتية ، حذف الطلب من القائمة وإرسال بريد إلكتروني لتحديد موعد للمقابلة)؟&#10;. Number of responses: 6 responses.">
            <a:extLst>
              <a:ext uri="{FF2B5EF4-FFF2-40B4-BE49-F238E27FC236}">
                <a16:creationId xmlns:a16="http://schemas.microsoft.com/office/drawing/2014/main" id="{D68EBEB1-953A-93D5-AC8E-4F80216C24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9043" y="1253331"/>
            <a:ext cx="959391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A67E40-ABE3-68EE-33AC-79EBF03E5314}"/>
              </a:ext>
            </a:extLst>
          </p:cNvPr>
          <p:cNvSpPr txBox="1"/>
          <p:nvPr/>
        </p:nvSpPr>
        <p:spPr>
          <a:xfrm>
            <a:off x="1299043" y="791666"/>
            <a:ext cx="1192955" cy="461665"/>
          </a:xfrm>
          <a:prstGeom prst="rect">
            <a:avLst/>
          </a:prstGeom>
          <a:noFill/>
        </p:spPr>
        <p:txBody>
          <a:bodyPr wrap="none" rtlCol="0">
            <a:spAutoFit/>
          </a:bodyPr>
          <a:lstStyle/>
          <a:p>
            <a:r>
              <a:rPr lang="en-US" sz="2400" b="1" dirty="0"/>
              <a:t>HR: Q5</a:t>
            </a:r>
          </a:p>
        </p:txBody>
      </p:sp>
      <p:sp>
        <p:nvSpPr>
          <p:cNvPr id="5" name="TextBox 4">
            <a:extLst>
              <a:ext uri="{FF2B5EF4-FFF2-40B4-BE49-F238E27FC236}">
                <a16:creationId xmlns:a16="http://schemas.microsoft.com/office/drawing/2014/main" id="{0BFA4873-DFD3-B136-76BE-ED27F0ACF0F0}"/>
              </a:ext>
            </a:extLst>
          </p:cNvPr>
          <p:cNvSpPr txBox="1"/>
          <p:nvPr/>
        </p:nvSpPr>
        <p:spPr>
          <a:xfrm>
            <a:off x="1299043" y="5604669"/>
            <a:ext cx="9369631" cy="923330"/>
          </a:xfrm>
          <a:prstGeom prst="rect">
            <a:avLst/>
          </a:prstGeom>
          <a:noFill/>
        </p:spPr>
        <p:txBody>
          <a:bodyPr wrap="square" rtlCol="0">
            <a:spAutoFit/>
          </a:bodyPr>
          <a:lstStyle/>
          <a:p>
            <a:r>
              <a:rPr lang="en-US" dirty="0"/>
              <a:t>The high ratings are to be expected as managing the employment is one of the main jobs of the HR employee so having a system that helps automate this would be a welcome addition.</a:t>
            </a:r>
          </a:p>
        </p:txBody>
      </p:sp>
    </p:spTree>
    <p:extLst>
      <p:ext uri="{BB962C8B-B14F-4D97-AF65-F5344CB8AC3E}">
        <p14:creationId xmlns:p14="http://schemas.microsoft.com/office/powerpoint/2010/main" val="3375816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FC8FD-18A7-303A-4523-5E24653C30F4}"/>
              </a:ext>
            </a:extLst>
          </p:cNvPr>
          <p:cNvSpPr>
            <a:spLocks noGrp="1"/>
          </p:cNvSpPr>
          <p:nvPr>
            <p:ph type="title"/>
          </p:nvPr>
        </p:nvSpPr>
        <p:spPr/>
        <p:txBody>
          <a:bodyPr/>
          <a:lstStyle/>
          <a:p>
            <a:r>
              <a:rPr lang="en-US" dirty="0"/>
              <a:t>HR Employee Survey Summary</a:t>
            </a:r>
          </a:p>
        </p:txBody>
      </p:sp>
      <p:sp>
        <p:nvSpPr>
          <p:cNvPr id="3" name="Content Placeholder 2">
            <a:extLst>
              <a:ext uri="{FF2B5EF4-FFF2-40B4-BE49-F238E27FC236}">
                <a16:creationId xmlns:a16="http://schemas.microsoft.com/office/drawing/2014/main" id="{B0755E1F-B6F9-E1F9-A142-EEC3509E6D96}"/>
              </a:ext>
            </a:extLst>
          </p:cNvPr>
          <p:cNvSpPr>
            <a:spLocks noGrp="1"/>
          </p:cNvSpPr>
          <p:nvPr>
            <p:ph idx="1"/>
          </p:nvPr>
        </p:nvSpPr>
        <p:spPr/>
        <p:txBody>
          <a:bodyPr>
            <a:normAutofit lnSpcReduction="10000"/>
          </a:bodyPr>
          <a:lstStyle/>
          <a:p>
            <a:r>
              <a:rPr lang="en-US" dirty="0"/>
              <a:t>The most important features that the HR employee would use(Managing interviews, Managing their schedule, Displaying a detailed salary report) were met with High scores. </a:t>
            </a:r>
          </a:p>
          <a:p>
            <a:r>
              <a:rPr lang="en-US" dirty="0"/>
              <a:t>The quality-of-life features(Day off request option) were met with a positive outlook as it removed the embarrassment of the human interaction.</a:t>
            </a:r>
          </a:p>
          <a:p>
            <a:r>
              <a:rPr lang="en-US" dirty="0"/>
              <a:t>The only Functionality that was met with skepticism was the displaying and uploading report functionality but with a valid reason as the data needs to be highly secure due to its importance.</a:t>
            </a:r>
          </a:p>
        </p:txBody>
      </p:sp>
    </p:spTree>
    <p:extLst>
      <p:ext uri="{BB962C8B-B14F-4D97-AF65-F5344CB8AC3E}">
        <p14:creationId xmlns:p14="http://schemas.microsoft.com/office/powerpoint/2010/main" val="3790697064"/>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483</TotalTime>
  <Words>1879</Words>
  <Application>Microsoft Office PowerPoint</Application>
  <PresentationFormat>Widescreen</PresentationFormat>
  <Paragraphs>96</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docs-Lexend</vt:lpstr>
      <vt:lpstr>Univers</vt:lpstr>
      <vt:lpstr>GradientVTI</vt:lpstr>
      <vt:lpstr>Petroleum Company System Survey Report</vt:lpstr>
      <vt:lpstr>Petroleum Company System Survey</vt:lpstr>
      <vt:lpstr>The Participants</vt:lpstr>
      <vt:lpstr>PowerPoint Presentation</vt:lpstr>
      <vt:lpstr>PowerPoint Presentation</vt:lpstr>
      <vt:lpstr>PowerPoint Presentation</vt:lpstr>
      <vt:lpstr>PowerPoint Presentation</vt:lpstr>
      <vt:lpstr>PowerPoint Presentation</vt:lpstr>
      <vt:lpstr>HR Employee Survey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Engineer Survey Summary</vt:lpstr>
      <vt:lpstr>PowerPoint Presentation</vt:lpstr>
      <vt:lpstr>PowerPoint Presentation</vt:lpstr>
      <vt:lpstr>PowerPoint Presentation</vt:lpstr>
      <vt:lpstr>PowerPoint Presentation</vt:lpstr>
      <vt:lpstr>PowerPoint Presentation</vt:lpstr>
      <vt:lpstr>Accountant Survey Summary</vt:lpstr>
      <vt:lpstr>PowerPoint Presentation</vt:lpstr>
      <vt:lpstr>PowerPoint Presentation</vt:lpstr>
      <vt:lpstr>PowerPoint Presentation</vt:lpstr>
      <vt:lpstr>PowerPoint Presentation</vt:lpstr>
      <vt:lpstr>PowerPoint Presentation</vt:lpstr>
      <vt:lpstr>PowerPoint Presentation</vt:lpstr>
      <vt:lpstr>Lawyer Survey Summary</vt:lpstr>
      <vt:lpstr>PowerPoint Presentation</vt:lpstr>
      <vt:lpstr>PowerPoint Presentation</vt:lpstr>
      <vt:lpstr>PowerPoint Presentation</vt:lpstr>
      <vt:lpstr>PowerPoint Presentation</vt:lpstr>
      <vt:lpstr>PowerPoint Presentation</vt:lpstr>
      <vt:lpstr>Worker Survey Summary</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Petroleum Company System Survey Report</dc:title>
  <dc:creator>Mohamed Ashraf Rabie Mohame</dc:creator>
  <cp:lastModifiedBy>Mohamed Ashraf Rabie Mohame</cp:lastModifiedBy>
  <cp:revision>5</cp:revision>
  <dcterms:created xsi:type="dcterms:W3CDTF">2023-05-25T14:12:33Z</dcterms:created>
  <dcterms:modified xsi:type="dcterms:W3CDTF">2023-05-25T22:28:25Z</dcterms:modified>
</cp:coreProperties>
</file>